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4"/>
  </p:notesMasterIdLst>
  <p:sldIdLst>
    <p:sldId id="256" r:id="rId3"/>
    <p:sldId id="257" r:id="rId4"/>
    <p:sldId id="258" r:id="rId5"/>
    <p:sldId id="259" r:id="rId6"/>
    <p:sldId id="260" r:id="rId7"/>
    <p:sldId id="267" r:id="rId8"/>
    <p:sldId id="261" r:id="rId9"/>
    <p:sldId id="316" r:id="rId10"/>
    <p:sldId id="264" r:id="rId11"/>
    <p:sldId id="268" r:id="rId12"/>
    <p:sldId id="271" r:id="rId13"/>
    <p:sldId id="262" r:id="rId14"/>
    <p:sldId id="265" r:id="rId15"/>
    <p:sldId id="287" r:id="rId16"/>
    <p:sldId id="266" r:id="rId17"/>
    <p:sldId id="278" r:id="rId18"/>
    <p:sldId id="277" r:id="rId19"/>
    <p:sldId id="270" r:id="rId20"/>
    <p:sldId id="274" r:id="rId21"/>
    <p:sldId id="295" r:id="rId22"/>
    <p:sldId id="272" r:id="rId23"/>
    <p:sldId id="281" r:id="rId24"/>
    <p:sldId id="284" r:id="rId25"/>
    <p:sldId id="293" r:id="rId26"/>
    <p:sldId id="291" r:id="rId27"/>
    <p:sldId id="294" r:id="rId28"/>
    <p:sldId id="286" r:id="rId29"/>
    <p:sldId id="310" r:id="rId30"/>
    <p:sldId id="312" r:id="rId31"/>
    <p:sldId id="303" r:id="rId32"/>
    <p:sldId id="317" r:id="rId33"/>
    <p:sldId id="301" r:id="rId34"/>
    <p:sldId id="285" r:id="rId35"/>
    <p:sldId id="296" r:id="rId36"/>
    <p:sldId id="289" r:id="rId37"/>
    <p:sldId id="297" r:id="rId38"/>
    <p:sldId id="304" r:id="rId39"/>
    <p:sldId id="308" r:id="rId40"/>
    <p:sldId id="309" r:id="rId41"/>
    <p:sldId id="283" r:id="rId42"/>
    <p:sldId id="282" r:id="rId43"/>
    <p:sldId id="300" r:id="rId44"/>
    <p:sldId id="288" r:id="rId45"/>
    <p:sldId id="298" r:id="rId46"/>
    <p:sldId id="299" r:id="rId47"/>
    <p:sldId id="306" r:id="rId48"/>
    <p:sldId id="305" r:id="rId49"/>
    <p:sldId id="307" r:id="rId50"/>
    <p:sldId id="313" r:id="rId51"/>
    <p:sldId id="314" r:id="rId52"/>
    <p:sldId id="31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106" autoAdjust="0"/>
  </p:normalViewPr>
  <p:slideViewPr>
    <p:cSldViewPr snapToGrid="0">
      <p:cViewPr varScale="1">
        <p:scale>
          <a:sx n="61" d="100"/>
          <a:sy n="61" d="100"/>
        </p:scale>
        <p:origin x="1493"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9158F5-3064-4E66-8AFB-B5FF6E76A359}"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786940FB-9F4E-4BEF-952B-3B4C8F24F02A}">
      <dgm:prSet/>
      <dgm:spPr/>
      <dgm:t>
        <a:bodyPr/>
        <a:lstStyle/>
        <a:p>
          <a:pPr>
            <a:lnSpc>
              <a:spcPct val="100000"/>
            </a:lnSpc>
            <a:defRPr b="1"/>
          </a:pPr>
          <a:r>
            <a:rPr lang="en-GB"/>
            <a:t>Let’s define 4 types of mRNAs / proteins</a:t>
          </a:r>
          <a:endParaRPr lang="en-US"/>
        </a:p>
      </dgm:t>
    </dgm:pt>
    <dgm:pt modelId="{22188B1C-6BC7-412B-8170-715321610E5C}" type="parTrans" cxnId="{6EB1C41A-3023-499A-BC8C-C7306F5F73D3}">
      <dgm:prSet/>
      <dgm:spPr/>
      <dgm:t>
        <a:bodyPr/>
        <a:lstStyle/>
        <a:p>
          <a:endParaRPr lang="en-US"/>
        </a:p>
      </dgm:t>
    </dgm:pt>
    <dgm:pt modelId="{8177DD31-F20D-48B6-A011-8B4CB628A3F0}" type="sibTrans" cxnId="{6EB1C41A-3023-499A-BC8C-C7306F5F73D3}">
      <dgm:prSet/>
      <dgm:spPr/>
      <dgm:t>
        <a:bodyPr/>
        <a:lstStyle/>
        <a:p>
          <a:endParaRPr lang="en-US"/>
        </a:p>
      </dgm:t>
    </dgm:pt>
    <dgm:pt modelId="{3BD2F91B-CF26-4E48-BA4A-15D0960FBE7C}">
      <dgm:prSet/>
      <dgm:spPr/>
      <dgm:t>
        <a:bodyPr/>
        <a:lstStyle/>
        <a:p>
          <a:pPr>
            <a:lnSpc>
              <a:spcPct val="100000"/>
            </a:lnSpc>
          </a:pPr>
          <a:r>
            <a:rPr lang="en-GB"/>
            <a:t>Ribosomal (R)</a:t>
          </a:r>
          <a:endParaRPr lang="en-US"/>
        </a:p>
      </dgm:t>
    </dgm:pt>
    <dgm:pt modelId="{D0C503DC-B431-454F-B64F-B88FD0719834}" type="parTrans" cxnId="{BAEBD47A-C4F3-4E3A-B6C1-26BD0555353C}">
      <dgm:prSet/>
      <dgm:spPr/>
      <dgm:t>
        <a:bodyPr/>
        <a:lstStyle/>
        <a:p>
          <a:endParaRPr lang="en-US"/>
        </a:p>
      </dgm:t>
    </dgm:pt>
    <dgm:pt modelId="{A0FA59CD-19A4-48DA-BCAE-975E966B6DDE}" type="sibTrans" cxnId="{BAEBD47A-C4F3-4E3A-B6C1-26BD0555353C}">
      <dgm:prSet/>
      <dgm:spPr/>
      <dgm:t>
        <a:bodyPr/>
        <a:lstStyle/>
        <a:p>
          <a:endParaRPr lang="en-US"/>
        </a:p>
      </dgm:t>
    </dgm:pt>
    <dgm:pt modelId="{912BF39A-547D-46AF-8D32-24C22C469756}">
      <dgm:prSet/>
      <dgm:spPr/>
      <dgm:t>
        <a:bodyPr/>
        <a:lstStyle/>
        <a:p>
          <a:pPr>
            <a:lnSpc>
              <a:spcPct val="100000"/>
            </a:lnSpc>
          </a:pPr>
          <a:r>
            <a:rPr lang="en-GB"/>
            <a:t>Enzymatic (E)</a:t>
          </a:r>
          <a:endParaRPr lang="en-US"/>
        </a:p>
      </dgm:t>
    </dgm:pt>
    <dgm:pt modelId="{8AB8597E-47C7-403D-BFA8-4937D4EF280D}" type="parTrans" cxnId="{05430A63-DAD6-4013-ADF8-08A0C6D9E563}">
      <dgm:prSet/>
      <dgm:spPr/>
      <dgm:t>
        <a:bodyPr/>
        <a:lstStyle/>
        <a:p>
          <a:endParaRPr lang="en-US"/>
        </a:p>
      </dgm:t>
    </dgm:pt>
    <dgm:pt modelId="{76FD2A30-A10A-43C5-AA07-A863E1EFB7D1}" type="sibTrans" cxnId="{05430A63-DAD6-4013-ADF8-08A0C6D9E563}">
      <dgm:prSet/>
      <dgm:spPr/>
      <dgm:t>
        <a:bodyPr/>
        <a:lstStyle/>
        <a:p>
          <a:endParaRPr lang="en-US"/>
        </a:p>
      </dgm:t>
    </dgm:pt>
    <dgm:pt modelId="{1E6BDBEE-753D-4396-866D-C7E91F1659D9}">
      <dgm:prSet/>
      <dgm:spPr/>
      <dgm:t>
        <a:bodyPr/>
        <a:lstStyle/>
        <a:p>
          <a:pPr>
            <a:lnSpc>
              <a:spcPct val="100000"/>
            </a:lnSpc>
          </a:pPr>
          <a:r>
            <a:rPr lang="en-GB"/>
            <a:t>Housekeeping (Q)</a:t>
          </a:r>
          <a:endParaRPr lang="en-US"/>
        </a:p>
      </dgm:t>
    </dgm:pt>
    <dgm:pt modelId="{0A4551BE-1132-4341-B85A-CC31494BA3AA}" type="parTrans" cxnId="{58895AD9-A889-41A2-AF9E-8F3C9E092E16}">
      <dgm:prSet/>
      <dgm:spPr/>
      <dgm:t>
        <a:bodyPr/>
        <a:lstStyle/>
        <a:p>
          <a:endParaRPr lang="en-US"/>
        </a:p>
      </dgm:t>
    </dgm:pt>
    <dgm:pt modelId="{13A823E0-7B2B-4A11-92FB-DCCBC3EEEDA8}" type="sibTrans" cxnId="{58895AD9-A889-41A2-AF9E-8F3C9E092E16}">
      <dgm:prSet/>
      <dgm:spPr/>
      <dgm:t>
        <a:bodyPr/>
        <a:lstStyle/>
        <a:p>
          <a:endParaRPr lang="en-US"/>
        </a:p>
      </dgm:t>
    </dgm:pt>
    <dgm:pt modelId="{81AA6BA4-C242-46A6-B3AE-57A82369383E}">
      <dgm:prSet/>
      <dgm:spPr/>
      <dgm:t>
        <a:bodyPr/>
        <a:lstStyle/>
        <a:p>
          <a:pPr>
            <a:lnSpc>
              <a:spcPct val="100000"/>
            </a:lnSpc>
          </a:pPr>
          <a:r>
            <a:rPr lang="en-GB"/>
            <a:t>Heterologous (H)</a:t>
          </a:r>
          <a:endParaRPr lang="en-US"/>
        </a:p>
      </dgm:t>
    </dgm:pt>
    <dgm:pt modelId="{4C10973A-093D-49D2-8FC7-C39FB32277E4}" type="parTrans" cxnId="{737DD7C0-9B69-4C59-A84A-2610257423CE}">
      <dgm:prSet/>
      <dgm:spPr/>
      <dgm:t>
        <a:bodyPr/>
        <a:lstStyle/>
        <a:p>
          <a:endParaRPr lang="en-US"/>
        </a:p>
      </dgm:t>
    </dgm:pt>
    <dgm:pt modelId="{AEC99E68-3465-47FD-B69B-3E8FF6E623FD}" type="sibTrans" cxnId="{737DD7C0-9B69-4C59-A84A-2610257423CE}">
      <dgm:prSet/>
      <dgm:spPr/>
      <dgm:t>
        <a:bodyPr/>
        <a:lstStyle/>
        <a:p>
          <a:endParaRPr lang="en-US"/>
        </a:p>
      </dgm:t>
    </dgm:pt>
    <dgm:pt modelId="{7C1B9C62-6DED-4C3E-AF2D-85C59B9A7F3E}">
      <dgm:prSet/>
      <dgm:spPr/>
      <dgm:t>
        <a:bodyPr/>
        <a:lstStyle/>
        <a:p>
          <a:pPr>
            <a:lnSpc>
              <a:spcPct val="100000"/>
            </a:lnSpc>
            <a:defRPr b="1"/>
          </a:pPr>
          <a:r>
            <a:rPr lang="en-US"/>
            <a:t>They all have different parameters</a:t>
          </a:r>
        </a:p>
      </dgm:t>
    </dgm:pt>
    <dgm:pt modelId="{F9F3BF70-C1D5-47B2-A72B-CC417629C3AC}" type="parTrans" cxnId="{6BF8CC4E-7635-4266-9E6B-1641AB5F54C5}">
      <dgm:prSet/>
      <dgm:spPr/>
      <dgm:t>
        <a:bodyPr/>
        <a:lstStyle/>
        <a:p>
          <a:endParaRPr lang="en-US"/>
        </a:p>
      </dgm:t>
    </dgm:pt>
    <dgm:pt modelId="{A39F070F-B857-4144-9811-F140EDB9E5A6}" type="sibTrans" cxnId="{6BF8CC4E-7635-4266-9E6B-1641AB5F54C5}">
      <dgm:prSet/>
      <dgm:spPr/>
      <dgm:t>
        <a:bodyPr/>
        <a:lstStyle/>
        <a:p>
          <a:endParaRPr lang="en-US"/>
        </a:p>
      </dgm:t>
    </dgm:pt>
    <dgm:pt modelId="{38B27DA2-0704-48E5-9831-70F05B459CA9}">
      <dgm:prSet/>
      <dgm:spPr/>
      <dgm:t>
        <a:bodyPr/>
        <a:lstStyle/>
        <a:p>
          <a:pPr>
            <a:lnSpc>
              <a:spcPct val="100000"/>
            </a:lnSpc>
          </a:pPr>
          <a:r>
            <a:rPr lang="en-US"/>
            <a:t>E.g. maximum transcription rate for </a:t>
          </a:r>
        </a:p>
      </dgm:t>
    </dgm:pt>
    <dgm:pt modelId="{EF63A6B0-BD70-4DFF-90DC-A975B5EF98CE}" type="parTrans" cxnId="{F68CD8CB-75F5-47EB-B6A1-21F0AE9983A4}">
      <dgm:prSet/>
      <dgm:spPr/>
      <dgm:t>
        <a:bodyPr/>
        <a:lstStyle/>
        <a:p>
          <a:endParaRPr lang="en-US"/>
        </a:p>
      </dgm:t>
    </dgm:pt>
    <dgm:pt modelId="{319DC71A-E967-45D9-84F6-B7AC6756443B}" type="sibTrans" cxnId="{F68CD8CB-75F5-47EB-B6A1-21F0AE9983A4}">
      <dgm:prSet/>
      <dgm:spPr/>
      <dgm:t>
        <a:bodyPr/>
        <a:lstStyle/>
        <a:p>
          <a:endParaRPr lang="en-US"/>
        </a:p>
      </dgm:t>
    </dgm:pt>
    <dgm:pt modelId="{FA9E7BFD-1AA7-4AF6-833A-D4A522A46D67}">
      <dgm:prSet/>
      <dgm:spPr/>
      <dgm:t>
        <a:bodyPr/>
        <a:lstStyle/>
        <a:p>
          <a:r>
            <a:rPr lang="en-US"/>
            <a:t>R: 27 molecs/cell/min</a:t>
          </a:r>
        </a:p>
      </dgm:t>
    </dgm:pt>
    <dgm:pt modelId="{152CBA63-7DB0-4CFA-9A16-8FE873ADEC3F}" type="parTrans" cxnId="{98E38456-225B-4080-AC93-45E68C2C6E78}">
      <dgm:prSet/>
      <dgm:spPr/>
      <dgm:t>
        <a:bodyPr/>
        <a:lstStyle/>
        <a:p>
          <a:endParaRPr lang="en-US"/>
        </a:p>
      </dgm:t>
    </dgm:pt>
    <dgm:pt modelId="{A0A41F3C-028D-410B-9CA6-BDBE38BCEC37}" type="sibTrans" cxnId="{98E38456-225B-4080-AC93-45E68C2C6E78}">
      <dgm:prSet/>
      <dgm:spPr/>
      <dgm:t>
        <a:bodyPr/>
        <a:lstStyle/>
        <a:p>
          <a:endParaRPr lang="en-US"/>
        </a:p>
      </dgm:t>
    </dgm:pt>
    <dgm:pt modelId="{33C92818-6632-44C4-B59B-AB4D2C19BD32}">
      <dgm:prSet/>
      <dgm:spPr/>
      <dgm:t>
        <a:bodyPr/>
        <a:lstStyle/>
        <a:p>
          <a:r>
            <a:rPr lang="en-US"/>
            <a:t>E: 20 molecs/cell/min</a:t>
          </a:r>
        </a:p>
      </dgm:t>
    </dgm:pt>
    <dgm:pt modelId="{4E6A73A7-1496-44F1-B687-062756A9323A}" type="parTrans" cxnId="{4CDEB0D7-40A9-4532-89A9-0B460723CA7B}">
      <dgm:prSet/>
      <dgm:spPr/>
      <dgm:t>
        <a:bodyPr/>
        <a:lstStyle/>
        <a:p>
          <a:endParaRPr lang="en-US"/>
        </a:p>
      </dgm:t>
    </dgm:pt>
    <dgm:pt modelId="{48BEDF23-9D17-455D-A0BE-AE0072750301}" type="sibTrans" cxnId="{4CDEB0D7-40A9-4532-89A9-0B460723CA7B}">
      <dgm:prSet/>
      <dgm:spPr/>
      <dgm:t>
        <a:bodyPr/>
        <a:lstStyle/>
        <a:p>
          <a:endParaRPr lang="en-US"/>
        </a:p>
      </dgm:t>
    </dgm:pt>
    <dgm:pt modelId="{BDEC025A-7EF2-4FE6-8FA0-FDE0246259B9}">
      <dgm:prSet/>
      <dgm:spPr/>
      <dgm:t>
        <a:bodyPr/>
        <a:lstStyle/>
        <a:p>
          <a:r>
            <a:rPr lang="en-US"/>
            <a:t>Q: 850 molecs/cell/min</a:t>
          </a:r>
        </a:p>
      </dgm:t>
    </dgm:pt>
    <dgm:pt modelId="{3167FC76-169D-4004-B65D-613C0497B98C}" type="parTrans" cxnId="{32EE41A1-A94D-4ACA-A2B0-984AF9798AA6}">
      <dgm:prSet/>
      <dgm:spPr/>
      <dgm:t>
        <a:bodyPr/>
        <a:lstStyle/>
        <a:p>
          <a:endParaRPr lang="en-US"/>
        </a:p>
      </dgm:t>
    </dgm:pt>
    <dgm:pt modelId="{7B79C8D2-8752-4290-BE6A-CCD8E14930CF}" type="sibTrans" cxnId="{32EE41A1-A94D-4ACA-A2B0-984AF9798AA6}">
      <dgm:prSet/>
      <dgm:spPr/>
      <dgm:t>
        <a:bodyPr/>
        <a:lstStyle/>
        <a:p>
          <a:endParaRPr lang="en-US"/>
        </a:p>
      </dgm:t>
    </dgm:pt>
    <dgm:pt modelId="{3932036C-3BBC-45FC-85D7-5E57C7878612}">
      <dgm:prSet/>
      <dgm:spPr/>
      <dgm:t>
        <a:bodyPr/>
        <a:lstStyle/>
        <a:p>
          <a:r>
            <a:rPr lang="en-US"/>
            <a:t>H: RBS_H * 850 molecs/cell/min</a:t>
          </a:r>
        </a:p>
      </dgm:t>
    </dgm:pt>
    <dgm:pt modelId="{B3C6EFB3-904C-4AB3-AC96-2F06F53421C2}" type="parTrans" cxnId="{742BCEF5-0690-4012-8DCB-B82DA18C3572}">
      <dgm:prSet/>
      <dgm:spPr/>
      <dgm:t>
        <a:bodyPr/>
        <a:lstStyle/>
        <a:p>
          <a:endParaRPr lang="en-US"/>
        </a:p>
      </dgm:t>
    </dgm:pt>
    <dgm:pt modelId="{AAE220AC-0619-4EEF-92E8-2081656B0161}" type="sibTrans" cxnId="{742BCEF5-0690-4012-8DCB-B82DA18C3572}">
      <dgm:prSet/>
      <dgm:spPr/>
      <dgm:t>
        <a:bodyPr/>
        <a:lstStyle/>
        <a:p>
          <a:endParaRPr lang="en-US"/>
        </a:p>
      </dgm:t>
    </dgm:pt>
    <dgm:pt modelId="{3E28FD13-DD68-498F-A4D0-C5FD1BDA5347}" type="pres">
      <dgm:prSet presAssocID="{F79158F5-3064-4E66-8AFB-B5FF6E76A359}" presName="root" presStyleCnt="0">
        <dgm:presLayoutVars>
          <dgm:dir/>
          <dgm:resizeHandles val="exact"/>
        </dgm:presLayoutVars>
      </dgm:prSet>
      <dgm:spPr/>
    </dgm:pt>
    <dgm:pt modelId="{E7C5528C-82E9-4001-8304-0FFC76B51B7A}" type="pres">
      <dgm:prSet presAssocID="{786940FB-9F4E-4BEF-952B-3B4C8F24F02A}" presName="compNode" presStyleCnt="0"/>
      <dgm:spPr/>
    </dgm:pt>
    <dgm:pt modelId="{79B4A8AE-F186-4869-B5BA-2A1D784F70D6}" type="pres">
      <dgm:prSet presAssocID="{786940FB-9F4E-4BEF-952B-3B4C8F24F02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NA"/>
        </a:ext>
      </dgm:extLst>
    </dgm:pt>
    <dgm:pt modelId="{61AF698A-E563-4840-A4D2-2594A0420DC8}" type="pres">
      <dgm:prSet presAssocID="{786940FB-9F4E-4BEF-952B-3B4C8F24F02A}" presName="iconSpace" presStyleCnt="0"/>
      <dgm:spPr/>
    </dgm:pt>
    <dgm:pt modelId="{A7FC8EB5-E8EF-48A5-8995-6FB3F4278CC0}" type="pres">
      <dgm:prSet presAssocID="{786940FB-9F4E-4BEF-952B-3B4C8F24F02A}" presName="parTx" presStyleLbl="revTx" presStyleIdx="0" presStyleCnt="4">
        <dgm:presLayoutVars>
          <dgm:chMax val="0"/>
          <dgm:chPref val="0"/>
        </dgm:presLayoutVars>
      </dgm:prSet>
      <dgm:spPr/>
    </dgm:pt>
    <dgm:pt modelId="{774B8F6E-3806-4608-9198-66F7494353CE}" type="pres">
      <dgm:prSet presAssocID="{786940FB-9F4E-4BEF-952B-3B4C8F24F02A}" presName="txSpace" presStyleCnt="0"/>
      <dgm:spPr/>
    </dgm:pt>
    <dgm:pt modelId="{52B54316-D9D1-441B-9068-4AB2CA896798}" type="pres">
      <dgm:prSet presAssocID="{786940FB-9F4E-4BEF-952B-3B4C8F24F02A}" presName="desTx" presStyleLbl="revTx" presStyleIdx="1" presStyleCnt="4">
        <dgm:presLayoutVars/>
      </dgm:prSet>
      <dgm:spPr/>
    </dgm:pt>
    <dgm:pt modelId="{E238F277-EE0E-4B48-BA65-29FD6698FB86}" type="pres">
      <dgm:prSet presAssocID="{8177DD31-F20D-48B6-A011-8B4CB628A3F0}" presName="sibTrans" presStyleCnt="0"/>
      <dgm:spPr/>
    </dgm:pt>
    <dgm:pt modelId="{BB652813-7B07-490F-B2A2-D5C1EDC1CA12}" type="pres">
      <dgm:prSet presAssocID="{7C1B9C62-6DED-4C3E-AF2D-85C59B9A7F3E}" presName="compNode" presStyleCnt="0"/>
      <dgm:spPr/>
    </dgm:pt>
    <dgm:pt modelId="{FF5F3798-9C90-4019-9615-56B0D1DAA9E8}" type="pres">
      <dgm:prSet presAssocID="{7C1B9C62-6DED-4C3E-AF2D-85C59B9A7F3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sed Quotation Mark"/>
        </a:ext>
      </dgm:extLst>
    </dgm:pt>
    <dgm:pt modelId="{397C7056-477E-499F-AD22-FF22F154E3C4}" type="pres">
      <dgm:prSet presAssocID="{7C1B9C62-6DED-4C3E-AF2D-85C59B9A7F3E}" presName="iconSpace" presStyleCnt="0"/>
      <dgm:spPr/>
    </dgm:pt>
    <dgm:pt modelId="{EF35BB5C-CC8F-4849-AD94-938C73DC1975}" type="pres">
      <dgm:prSet presAssocID="{7C1B9C62-6DED-4C3E-AF2D-85C59B9A7F3E}" presName="parTx" presStyleLbl="revTx" presStyleIdx="2" presStyleCnt="4">
        <dgm:presLayoutVars>
          <dgm:chMax val="0"/>
          <dgm:chPref val="0"/>
        </dgm:presLayoutVars>
      </dgm:prSet>
      <dgm:spPr/>
    </dgm:pt>
    <dgm:pt modelId="{B0D18962-A63F-4B62-BC24-77BAB42ED8B7}" type="pres">
      <dgm:prSet presAssocID="{7C1B9C62-6DED-4C3E-AF2D-85C59B9A7F3E}" presName="txSpace" presStyleCnt="0"/>
      <dgm:spPr/>
    </dgm:pt>
    <dgm:pt modelId="{7EE5C257-57A2-4AEB-9187-140AEB26092F}" type="pres">
      <dgm:prSet presAssocID="{7C1B9C62-6DED-4C3E-AF2D-85C59B9A7F3E}" presName="desTx" presStyleLbl="revTx" presStyleIdx="3" presStyleCnt="4">
        <dgm:presLayoutVars/>
      </dgm:prSet>
      <dgm:spPr/>
    </dgm:pt>
  </dgm:ptLst>
  <dgm:cxnLst>
    <dgm:cxn modelId="{EE2DC608-82F4-4326-8283-363A3189F35C}" type="presOf" srcId="{33C92818-6632-44C4-B59B-AB4D2C19BD32}" destId="{7EE5C257-57A2-4AEB-9187-140AEB26092F}" srcOrd="0" destOrd="2" presId="urn:microsoft.com/office/officeart/2018/5/layout/CenteredIconLabelDescriptionList"/>
    <dgm:cxn modelId="{4C35A318-58E0-4935-B009-DD498D89BE10}" type="presOf" srcId="{3BD2F91B-CF26-4E48-BA4A-15D0960FBE7C}" destId="{52B54316-D9D1-441B-9068-4AB2CA896798}" srcOrd="0" destOrd="0" presId="urn:microsoft.com/office/officeart/2018/5/layout/CenteredIconLabelDescriptionList"/>
    <dgm:cxn modelId="{6EB1C41A-3023-499A-BC8C-C7306F5F73D3}" srcId="{F79158F5-3064-4E66-8AFB-B5FF6E76A359}" destId="{786940FB-9F4E-4BEF-952B-3B4C8F24F02A}" srcOrd="0" destOrd="0" parTransId="{22188B1C-6BC7-412B-8170-715321610E5C}" sibTransId="{8177DD31-F20D-48B6-A011-8B4CB628A3F0}"/>
    <dgm:cxn modelId="{2D28C81B-136E-4280-982C-4AC50D57CAD4}" type="presOf" srcId="{912BF39A-547D-46AF-8D32-24C22C469756}" destId="{52B54316-D9D1-441B-9068-4AB2CA896798}" srcOrd="0" destOrd="1" presId="urn:microsoft.com/office/officeart/2018/5/layout/CenteredIconLabelDescriptionList"/>
    <dgm:cxn modelId="{B10A2927-28A6-4A85-B551-A96C53B5FA67}" type="presOf" srcId="{F79158F5-3064-4E66-8AFB-B5FF6E76A359}" destId="{3E28FD13-DD68-498F-A4D0-C5FD1BDA5347}" srcOrd="0" destOrd="0" presId="urn:microsoft.com/office/officeart/2018/5/layout/CenteredIconLabelDescriptionList"/>
    <dgm:cxn modelId="{05430A63-DAD6-4013-ADF8-08A0C6D9E563}" srcId="{786940FB-9F4E-4BEF-952B-3B4C8F24F02A}" destId="{912BF39A-547D-46AF-8D32-24C22C469756}" srcOrd="1" destOrd="0" parTransId="{8AB8597E-47C7-403D-BFA8-4937D4EF280D}" sibTransId="{76FD2A30-A10A-43C5-AA07-A863E1EFB7D1}"/>
    <dgm:cxn modelId="{6BF8CC4E-7635-4266-9E6B-1641AB5F54C5}" srcId="{F79158F5-3064-4E66-8AFB-B5FF6E76A359}" destId="{7C1B9C62-6DED-4C3E-AF2D-85C59B9A7F3E}" srcOrd="1" destOrd="0" parTransId="{F9F3BF70-C1D5-47B2-A72B-CC417629C3AC}" sibTransId="{A39F070F-B857-4144-9811-F140EDB9E5A6}"/>
    <dgm:cxn modelId="{156D9074-B88C-4895-A838-C9456E727020}" type="presOf" srcId="{786940FB-9F4E-4BEF-952B-3B4C8F24F02A}" destId="{A7FC8EB5-E8EF-48A5-8995-6FB3F4278CC0}" srcOrd="0" destOrd="0" presId="urn:microsoft.com/office/officeart/2018/5/layout/CenteredIconLabelDescriptionList"/>
    <dgm:cxn modelId="{CF449454-1C85-44DD-987B-DB73A6E29E3F}" type="presOf" srcId="{BDEC025A-7EF2-4FE6-8FA0-FDE0246259B9}" destId="{7EE5C257-57A2-4AEB-9187-140AEB26092F}" srcOrd="0" destOrd="3" presId="urn:microsoft.com/office/officeart/2018/5/layout/CenteredIconLabelDescriptionList"/>
    <dgm:cxn modelId="{98E38456-225B-4080-AC93-45E68C2C6E78}" srcId="{38B27DA2-0704-48E5-9831-70F05B459CA9}" destId="{FA9E7BFD-1AA7-4AF6-833A-D4A522A46D67}" srcOrd="0" destOrd="0" parTransId="{152CBA63-7DB0-4CFA-9A16-8FE873ADEC3F}" sibTransId="{A0A41F3C-028D-410B-9CA6-BDBE38BCEC37}"/>
    <dgm:cxn modelId="{CE73E059-955C-4258-9D00-AA5FA094D80E}" type="presOf" srcId="{3932036C-3BBC-45FC-85D7-5E57C7878612}" destId="{7EE5C257-57A2-4AEB-9187-140AEB26092F}" srcOrd="0" destOrd="4" presId="urn:microsoft.com/office/officeart/2018/5/layout/CenteredIconLabelDescriptionList"/>
    <dgm:cxn modelId="{BAEBD47A-C4F3-4E3A-B6C1-26BD0555353C}" srcId="{786940FB-9F4E-4BEF-952B-3B4C8F24F02A}" destId="{3BD2F91B-CF26-4E48-BA4A-15D0960FBE7C}" srcOrd="0" destOrd="0" parTransId="{D0C503DC-B431-454F-B64F-B88FD0719834}" sibTransId="{A0FA59CD-19A4-48DA-BCAE-975E966B6DDE}"/>
    <dgm:cxn modelId="{6B68C987-5825-4BF1-869D-410942F1F556}" type="presOf" srcId="{FA9E7BFD-1AA7-4AF6-833A-D4A522A46D67}" destId="{7EE5C257-57A2-4AEB-9187-140AEB26092F}" srcOrd="0" destOrd="1" presId="urn:microsoft.com/office/officeart/2018/5/layout/CenteredIconLabelDescriptionList"/>
    <dgm:cxn modelId="{796DCC8D-3BB3-4444-84BB-9B8BD74793C5}" type="presOf" srcId="{7C1B9C62-6DED-4C3E-AF2D-85C59B9A7F3E}" destId="{EF35BB5C-CC8F-4849-AD94-938C73DC1975}" srcOrd="0" destOrd="0" presId="urn:microsoft.com/office/officeart/2018/5/layout/CenteredIconLabelDescriptionList"/>
    <dgm:cxn modelId="{32EE41A1-A94D-4ACA-A2B0-984AF9798AA6}" srcId="{38B27DA2-0704-48E5-9831-70F05B459CA9}" destId="{BDEC025A-7EF2-4FE6-8FA0-FDE0246259B9}" srcOrd="2" destOrd="0" parTransId="{3167FC76-169D-4004-B65D-613C0497B98C}" sibTransId="{7B79C8D2-8752-4290-BE6A-CCD8E14930CF}"/>
    <dgm:cxn modelId="{28190EAA-2D99-410F-A480-ECE181450E57}" type="presOf" srcId="{1E6BDBEE-753D-4396-866D-C7E91F1659D9}" destId="{52B54316-D9D1-441B-9068-4AB2CA896798}" srcOrd="0" destOrd="2" presId="urn:microsoft.com/office/officeart/2018/5/layout/CenteredIconLabelDescriptionList"/>
    <dgm:cxn modelId="{737DD7C0-9B69-4C59-A84A-2610257423CE}" srcId="{786940FB-9F4E-4BEF-952B-3B4C8F24F02A}" destId="{81AA6BA4-C242-46A6-B3AE-57A82369383E}" srcOrd="3" destOrd="0" parTransId="{4C10973A-093D-49D2-8FC7-C39FB32277E4}" sibTransId="{AEC99E68-3465-47FD-B69B-3E8FF6E623FD}"/>
    <dgm:cxn modelId="{F68CD8CB-75F5-47EB-B6A1-21F0AE9983A4}" srcId="{7C1B9C62-6DED-4C3E-AF2D-85C59B9A7F3E}" destId="{38B27DA2-0704-48E5-9831-70F05B459CA9}" srcOrd="0" destOrd="0" parTransId="{EF63A6B0-BD70-4DFF-90DC-A975B5EF98CE}" sibTransId="{319DC71A-E967-45D9-84F6-B7AC6756443B}"/>
    <dgm:cxn modelId="{533FCBCF-89EC-4BB2-8452-E49D6E07088F}" type="presOf" srcId="{81AA6BA4-C242-46A6-B3AE-57A82369383E}" destId="{52B54316-D9D1-441B-9068-4AB2CA896798}" srcOrd="0" destOrd="3" presId="urn:microsoft.com/office/officeart/2018/5/layout/CenteredIconLabelDescriptionList"/>
    <dgm:cxn modelId="{4CDEB0D7-40A9-4532-89A9-0B460723CA7B}" srcId="{38B27DA2-0704-48E5-9831-70F05B459CA9}" destId="{33C92818-6632-44C4-B59B-AB4D2C19BD32}" srcOrd="1" destOrd="0" parTransId="{4E6A73A7-1496-44F1-B687-062756A9323A}" sibTransId="{48BEDF23-9D17-455D-A0BE-AE0072750301}"/>
    <dgm:cxn modelId="{58895AD9-A889-41A2-AF9E-8F3C9E092E16}" srcId="{786940FB-9F4E-4BEF-952B-3B4C8F24F02A}" destId="{1E6BDBEE-753D-4396-866D-C7E91F1659D9}" srcOrd="2" destOrd="0" parTransId="{0A4551BE-1132-4341-B85A-CC31494BA3AA}" sibTransId="{13A823E0-7B2B-4A11-92FB-DCCBC3EEEDA8}"/>
    <dgm:cxn modelId="{5CFF4FED-4A02-481D-9E8E-B7F12A5271A6}" type="presOf" srcId="{38B27DA2-0704-48E5-9831-70F05B459CA9}" destId="{7EE5C257-57A2-4AEB-9187-140AEB26092F}" srcOrd="0" destOrd="0" presId="urn:microsoft.com/office/officeart/2018/5/layout/CenteredIconLabelDescriptionList"/>
    <dgm:cxn modelId="{742BCEF5-0690-4012-8DCB-B82DA18C3572}" srcId="{38B27DA2-0704-48E5-9831-70F05B459CA9}" destId="{3932036C-3BBC-45FC-85D7-5E57C7878612}" srcOrd="3" destOrd="0" parTransId="{B3C6EFB3-904C-4AB3-AC96-2F06F53421C2}" sibTransId="{AAE220AC-0619-4EEF-92E8-2081656B0161}"/>
    <dgm:cxn modelId="{646A53A5-E6D5-42F5-B594-AF3799D43423}" type="presParOf" srcId="{3E28FD13-DD68-498F-A4D0-C5FD1BDA5347}" destId="{E7C5528C-82E9-4001-8304-0FFC76B51B7A}" srcOrd="0" destOrd="0" presId="urn:microsoft.com/office/officeart/2018/5/layout/CenteredIconLabelDescriptionList"/>
    <dgm:cxn modelId="{12D6F606-002F-46FA-931B-0A3D48EC02B0}" type="presParOf" srcId="{E7C5528C-82E9-4001-8304-0FFC76B51B7A}" destId="{79B4A8AE-F186-4869-B5BA-2A1D784F70D6}" srcOrd="0" destOrd="0" presId="urn:microsoft.com/office/officeart/2018/5/layout/CenteredIconLabelDescriptionList"/>
    <dgm:cxn modelId="{9AE2E203-5B2E-4D2E-9FB3-F75A315B24E4}" type="presParOf" srcId="{E7C5528C-82E9-4001-8304-0FFC76B51B7A}" destId="{61AF698A-E563-4840-A4D2-2594A0420DC8}" srcOrd="1" destOrd="0" presId="urn:microsoft.com/office/officeart/2018/5/layout/CenteredIconLabelDescriptionList"/>
    <dgm:cxn modelId="{4E88815F-6ACE-4994-8A0A-C181A8C63165}" type="presParOf" srcId="{E7C5528C-82E9-4001-8304-0FFC76B51B7A}" destId="{A7FC8EB5-E8EF-48A5-8995-6FB3F4278CC0}" srcOrd="2" destOrd="0" presId="urn:microsoft.com/office/officeart/2018/5/layout/CenteredIconLabelDescriptionList"/>
    <dgm:cxn modelId="{70859F59-D212-471C-9B79-9F6931F29E2E}" type="presParOf" srcId="{E7C5528C-82E9-4001-8304-0FFC76B51B7A}" destId="{774B8F6E-3806-4608-9198-66F7494353CE}" srcOrd="3" destOrd="0" presId="urn:microsoft.com/office/officeart/2018/5/layout/CenteredIconLabelDescriptionList"/>
    <dgm:cxn modelId="{B74DD189-3024-4A1E-B4D1-982F59D00A5E}" type="presParOf" srcId="{E7C5528C-82E9-4001-8304-0FFC76B51B7A}" destId="{52B54316-D9D1-441B-9068-4AB2CA896798}" srcOrd="4" destOrd="0" presId="urn:microsoft.com/office/officeart/2018/5/layout/CenteredIconLabelDescriptionList"/>
    <dgm:cxn modelId="{49F3ADEC-67AD-4B52-9A63-04D1E18A4140}" type="presParOf" srcId="{3E28FD13-DD68-498F-A4D0-C5FD1BDA5347}" destId="{E238F277-EE0E-4B48-BA65-29FD6698FB86}" srcOrd="1" destOrd="0" presId="urn:microsoft.com/office/officeart/2018/5/layout/CenteredIconLabelDescriptionList"/>
    <dgm:cxn modelId="{6E756901-FEF8-4150-8849-C2CF47DA8A7F}" type="presParOf" srcId="{3E28FD13-DD68-498F-A4D0-C5FD1BDA5347}" destId="{BB652813-7B07-490F-B2A2-D5C1EDC1CA12}" srcOrd="2" destOrd="0" presId="urn:microsoft.com/office/officeart/2018/5/layout/CenteredIconLabelDescriptionList"/>
    <dgm:cxn modelId="{EBEE247B-06ED-492B-A2C0-8742115EDE1D}" type="presParOf" srcId="{BB652813-7B07-490F-B2A2-D5C1EDC1CA12}" destId="{FF5F3798-9C90-4019-9615-56B0D1DAA9E8}" srcOrd="0" destOrd="0" presId="urn:microsoft.com/office/officeart/2018/5/layout/CenteredIconLabelDescriptionList"/>
    <dgm:cxn modelId="{B1DA8C82-A015-4DDE-A2BB-E0111FE7CCDB}" type="presParOf" srcId="{BB652813-7B07-490F-B2A2-D5C1EDC1CA12}" destId="{397C7056-477E-499F-AD22-FF22F154E3C4}" srcOrd="1" destOrd="0" presId="urn:microsoft.com/office/officeart/2018/5/layout/CenteredIconLabelDescriptionList"/>
    <dgm:cxn modelId="{90C93683-1CB9-4540-B686-F3055884BB60}" type="presParOf" srcId="{BB652813-7B07-490F-B2A2-D5C1EDC1CA12}" destId="{EF35BB5C-CC8F-4849-AD94-938C73DC1975}" srcOrd="2" destOrd="0" presId="urn:microsoft.com/office/officeart/2018/5/layout/CenteredIconLabelDescriptionList"/>
    <dgm:cxn modelId="{2FB2AA4A-0272-4BE5-8A99-EBDBBFE8994E}" type="presParOf" srcId="{BB652813-7B07-490F-B2A2-D5C1EDC1CA12}" destId="{B0D18962-A63F-4B62-BC24-77BAB42ED8B7}" srcOrd="3" destOrd="0" presId="urn:microsoft.com/office/officeart/2018/5/layout/CenteredIconLabelDescriptionList"/>
    <dgm:cxn modelId="{5650FF2C-5BC2-4C9A-A533-9E6CEA48A49B}" type="presParOf" srcId="{BB652813-7B07-490F-B2A2-D5C1EDC1CA12}" destId="{7EE5C257-57A2-4AEB-9187-140AEB26092F}"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085855-75D7-4777-98CB-FEFE643A1ED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FB2AF6B2-3C1F-49F2-A681-03A4F9171678}">
      <dgm:prSet/>
      <dgm:spPr/>
      <dgm:t>
        <a:bodyPr/>
        <a:lstStyle/>
        <a:p>
          <a:r>
            <a:rPr lang="en-GB"/>
            <a:t>Inputs</a:t>
          </a:r>
          <a:endParaRPr lang="en-US"/>
        </a:p>
      </dgm:t>
    </dgm:pt>
    <dgm:pt modelId="{0E8E59B9-6254-4BC0-B9C5-5B973E9281B6}" type="parTrans" cxnId="{0854181D-6327-4B6E-B6BB-4396346B07C7}">
      <dgm:prSet/>
      <dgm:spPr/>
      <dgm:t>
        <a:bodyPr/>
        <a:lstStyle/>
        <a:p>
          <a:endParaRPr lang="en-US"/>
        </a:p>
      </dgm:t>
    </dgm:pt>
    <dgm:pt modelId="{5EA10F26-C526-429A-8B6A-4BB6D37FADC3}" type="sibTrans" cxnId="{0854181D-6327-4B6E-B6BB-4396346B07C7}">
      <dgm:prSet/>
      <dgm:spPr/>
      <dgm:t>
        <a:bodyPr/>
        <a:lstStyle/>
        <a:p>
          <a:endParaRPr lang="en-US"/>
        </a:p>
      </dgm:t>
    </dgm:pt>
    <dgm:pt modelId="{D575536B-DC16-4C75-B81C-497DE2C36F27}">
      <dgm:prSet/>
      <dgm:spPr/>
      <dgm:t>
        <a:bodyPr/>
        <a:lstStyle/>
        <a:p>
          <a:r>
            <a:rPr lang="en-GB"/>
            <a:t>Nutrient quality</a:t>
          </a:r>
          <a:endParaRPr lang="en-US"/>
        </a:p>
      </dgm:t>
    </dgm:pt>
    <dgm:pt modelId="{13C3A346-1911-487C-976E-B75948B49C5C}" type="parTrans" cxnId="{F11DF76C-A257-4E2F-8548-D568311792CC}">
      <dgm:prSet/>
      <dgm:spPr/>
      <dgm:t>
        <a:bodyPr/>
        <a:lstStyle/>
        <a:p>
          <a:endParaRPr lang="en-US"/>
        </a:p>
      </dgm:t>
    </dgm:pt>
    <dgm:pt modelId="{0E788F97-A35D-468F-A5B0-8B24BF4901D4}" type="sibTrans" cxnId="{F11DF76C-A257-4E2F-8548-D568311792CC}">
      <dgm:prSet/>
      <dgm:spPr/>
      <dgm:t>
        <a:bodyPr/>
        <a:lstStyle/>
        <a:p>
          <a:endParaRPr lang="en-US"/>
        </a:p>
      </dgm:t>
    </dgm:pt>
    <dgm:pt modelId="{1E54D3E7-1D31-4458-86B5-6C995D25B5A1}">
      <dgm:prSet/>
      <dgm:spPr/>
      <dgm:t>
        <a:bodyPr/>
        <a:lstStyle/>
        <a:p>
          <a:r>
            <a:rPr lang="en-GB"/>
            <a:t>If we’re producing a synthetic / heterologous protein (not native to cell)</a:t>
          </a:r>
          <a:endParaRPr lang="en-US"/>
        </a:p>
      </dgm:t>
    </dgm:pt>
    <dgm:pt modelId="{623A8904-8E25-48AF-B3A1-1862E7B9D53C}" type="parTrans" cxnId="{B6915B21-C192-4665-ADCE-492EFB37E2C8}">
      <dgm:prSet/>
      <dgm:spPr/>
      <dgm:t>
        <a:bodyPr/>
        <a:lstStyle/>
        <a:p>
          <a:endParaRPr lang="en-US"/>
        </a:p>
      </dgm:t>
    </dgm:pt>
    <dgm:pt modelId="{34EA6F6F-8CA5-41A8-BAE1-8E133D0EA72D}" type="sibTrans" cxnId="{B6915B21-C192-4665-ADCE-492EFB37E2C8}">
      <dgm:prSet/>
      <dgm:spPr/>
      <dgm:t>
        <a:bodyPr/>
        <a:lstStyle/>
        <a:p>
          <a:endParaRPr lang="en-US"/>
        </a:p>
      </dgm:t>
    </dgm:pt>
    <dgm:pt modelId="{80824F65-8FC7-43CB-9F01-CA176D3EFB6D}">
      <dgm:prSet/>
      <dgm:spPr/>
      <dgm:t>
        <a:bodyPr/>
        <a:lstStyle/>
        <a:p>
          <a:r>
            <a:rPr lang="en-GB" dirty="0"/>
            <a:t>Codon sequence or at least relative elongation rates and mRNA length </a:t>
          </a:r>
          <a:endParaRPr lang="en-US" dirty="0"/>
        </a:p>
      </dgm:t>
    </dgm:pt>
    <dgm:pt modelId="{A7DE2D11-8DDD-4FE4-B92A-1E9E1A3E5838}" type="parTrans" cxnId="{88AAF4C8-1331-4967-8BAA-87F67D144D61}">
      <dgm:prSet/>
      <dgm:spPr/>
      <dgm:t>
        <a:bodyPr/>
        <a:lstStyle/>
        <a:p>
          <a:endParaRPr lang="en-US"/>
        </a:p>
      </dgm:t>
    </dgm:pt>
    <dgm:pt modelId="{6AC708BA-0ED2-40F2-89D1-93724C07FC3D}" type="sibTrans" cxnId="{88AAF4C8-1331-4967-8BAA-87F67D144D61}">
      <dgm:prSet/>
      <dgm:spPr/>
      <dgm:t>
        <a:bodyPr/>
        <a:lstStyle/>
        <a:p>
          <a:endParaRPr lang="en-US"/>
        </a:p>
      </dgm:t>
    </dgm:pt>
    <dgm:pt modelId="{EB3EE7E8-61F7-4784-8DE2-6F980D391392}">
      <dgm:prSet/>
      <dgm:spPr/>
      <dgm:t>
        <a:bodyPr/>
        <a:lstStyle/>
        <a:p>
          <a:r>
            <a:rPr lang="en-GB"/>
            <a:t>Promoter strength</a:t>
          </a:r>
          <a:endParaRPr lang="en-US"/>
        </a:p>
      </dgm:t>
    </dgm:pt>
    <dgm:pt modelId="{D9B1DD30-E253-49EA-9B96-A3948077CA02}" type="parTrans" cxnId="{725C0C11-D735-4A8E-AF62-F7F9743969D0}">
      <dgm:prSet/>
      <dgm:spPr/>
      <dgm:t>
        <a:bodyPr/>
        <a:lstStyle/>
        <a:p>
          <a:endParaRPr lang="en-US"/>
        </a:p>
      </dgm:t>
    </dgm:pt>
    <dgm:pt modelId="{FEAF7D1B-999F-4610-A22F-906C01CA85BF}" type="sibTrans" cxnId="{725C0C11-D735-4A8E-AF62-F7F9743969D0}">
      <dgm:prSet/>
      <dgm:spPr/>
      <dgm:t>
        <a:bodyPr/>
        <a:lstStyle/>
        <a:p>
          <a:endParaRPr lang="en-US"/>
        </a:p>
      </dgm:t>
    </dgm:pt>
    <dgm:pt modelId="{A702B113-1928-4B96-B091-29BAAB280514}">
      <dgm:prSet/>
      <dgm:spPr/>
      <dgm:t>
        <a:bodyPr/>
        <a:lstStyle/>
        <a:p>
          <a:r>
            <a:rPr lang="en-GB"/>
            <a:t>RBS strength</a:t>
          </a:r>
          <a:endParaRPr lang="en-US"/>
        </a:p>
      </dgm:t>
    </dgm:pt>
    <dgm:pt modelId="{B24B77B2-EF0E-40E1-A165-A6DF1ED6AE19}" type="parTrans" cxnId="{30DE2BFE-BE69-4C0D-A9A5-C2EFAAC08F01}">
      <dgm:prSet/>
      <dgm:spPr/>
      <dgm:t>
        <a:bodyPr/>
        <a:lstStyle/>
        <a:p>
          <a:endParaRPr lang="en-US"/>
        </a:p>
      </dgm:t>
    </dgm:pt>
    <dgm:pt modelId="{57E4CE62-479C-4240-9171-36BDFABF110B}" type="sibTrans" cxnId="{30DE2BFE-BE69-4C0D-A9A5-C2EFAAC08F01}">
      <dgm:prSet/>
      <dgm:spPr/>
      <dgm:t>
        <a:bodyPr/>
        <a:lstStyle/>
        <a:p>
          <a:endParaRPr lang="en-US"/>
        </a:p>
      </dgm:t>
    </dgm:pt>
    <dgm:pt modelId="{7B96F837-BEBF-4503-9254-8A1897C73AD0}">
      <dgm:prSet/>
      <dgm:spPr/>
      <dgm:t>
        <a:bodyPr/>
        <a:lstStyle/>
        <a:p>
          <a:r>
            <a:rPr lang="en-US"/>
            <a:t>Output</a:t>
          </a:r>
        </a:p>
      </dgm:t>
    </dgm:pt>
    <dgm:pt modelId="{E170FF14-4A08-45CD-BFFE-0278B8FC43A8}" type="parTrans" cxnId="{7BF5B753-291E-45B0-904F-03BDF31999F3}">
      <dgm:prSet/>
      <dgm:spPr/>
      <dgm:t>
        <a:bodyPr/>
        <a:lstStyle/>
        <a:p>
          <a:endParaRPr lang="en-US"/>
        </a:p>
      </dgm:t>
    </dgm:pt>
    <dgm:pt modelId="{3990B13B-8152-404B-BEB3-6CA688E5405D}" type="sibTrans" cxnId="{7BF5B753-291E-45B0-904F-03BDF31999F3}">
      <dgm:prSet/>
      <dgm:spPr/>
      <dgm:t>
        <a:bodyPr/>
        <a:lstStyle/>
        <a:p>
          <a:endParaRPr lang="en-US"/>
        </a:p>
      </dgm:t>
    </dgm:pt>
    <dgm:pt modelId="{B29FDBB7-1BBC-4CAE-900A-9D023C5A9831}">
      <dgm:prSet/>
      <dgm:spPr/>
      <dgm:t>
        <a:bodyPr/>
        <a:lstStyle/>
        <a:p>
          <a:r>
            <a:rPr lang="en-US"/>
            <a:t>Growth rate</a:t>
          </a:r>
        </a:p>
      </dgm:t>
    </dgm:pt>
    <dgm:pt modelId="{991C1BE0-9109-4EA3-858C-185B93E37B9D}" type="parTrans" cxnId="{D098442C-D07C-4600-BC94-2C53F4C6A84C}">
      <dgm:prSet/>
      <dgm:spPr/>
      <dgm:t>
        <a:bodyPr/>
        <a:lstStyle/>
        <a:p>
          <a:endParaRPr lang="en-US"/>
        </a:p>
      </dgm:t>
    </dgm:pt>
    <dgm:pt modelId="{2AED787A-D19B-43C0-AA30-92F50AFAACCE}" type="sibTrans" cxnId="{D098442C-D07C-4600-BC94-2C53F4C6A84C}">
      <dgm:prSet/>
      <dgm:spPr/>
      <dgm:t>
        <a:bodyPr/>
        <a:lstStyle/>
        <a:p>
          <a:endParaRPr lang="en-US"/>
        </a:p>
      </dgm:t>
    </dgm:pt>
    <dgm:pt modelId="{25F44143-54AD-4434-BC25-010791E91E02}">
      <dgm:prSet/>
      <dgm:spPr/>
      <dgm:t>
        <a:bodyPr/>
        <a:lstStyle/>
        <a:p>
          <a:r>
            <a:rPr lang="en-US"/>
            <a:t>Proteome / transcriptome partition</a:t>
          </a:r>
        </a:p>
      </dgm:t>
    </dgm:pt>
    <dgm:pt modelId="{5C24D097-C236-4B8F-90E3-4BD340F7F9C4}" type="parTrans" cxnId="{AAE6C809-10E9-4C8D-AA11-29F112CF074E}">
      <dgm:prSet/>
      <dgm:spPr/>
      <dgm:t>
        <a:bodyPr/>
        <a:lstStyle/>
        <a:p>
          <a:endParaRPr lang="en-US"/>
        </a:p>
      </dgm:t>
    </dgm:pt>
    <dgm:pt modelId="{D7C1446E-9051-4E80-9BB1-72C461EAF4E4}" type="sibTrans" cxnId="{AAE6C809-10E9-4C8D-AA11-29F112CF074E}">
      <dgm:prSet/>
      <dgm:spPr/>
      <dgm:t>
        <a:bodyPr/>
        <a:lstStyle/>
        <a:p>
          <a:endParaRPr lang="en-US"/>
        </a:p>
      </dgm:t>
    </dgm:pt>
    <dgm:pt modelId="{13AB6FE3-5455-4AC6-B47E-F834AEBC0100}">
      <dgm:prSet/>
      <dgm:spPr/>
      <dgm:t>
        <a:bodyPr/>
        <a:lstStyle/>
        <a:p>
          <a:r>
            <a:rPr lang="en-US"/>
            <a:t>Heterologous case</a:t>
          </a:r>
        </a:p>
      </dgm:t>
    </dgm:pt>
    <dgm:pt modelId="{03471B7F-C172-43A1-9CE5-7407F5E1F61B}" type="parTrans" cxnId="{D7332156-1492-494D-8C10-043BBB41CC9A}">
      <dgm:prSet/>
      <dgm:spPr/>
      <dgm:t>
        <a:bodyPr/>
        <a:lstStyle/>
        <a:p>
          <a:endParaRPr lang="en-US"/>
        </a:p>
      </dgm:t>
    </dgm:pt>
    <dgm:pt modelId="{203EC22D-A998-4FE3-85E8-5C604A6AB7D5}" type="sibTrans" cxnId="{D7332156-1492-494D-8C10-043BBB41CC9A}">
      <dgm:prSet/>
      <dgm:spPr/>
      <dgm:t>
        <a:bodyPr/>
        <a:lstStyle/>
        <a:p>
          <a:endParaRPr lang="en-US"/>
        </a:p>
      </dgm:t>
    </dgm:pt>
    <dgm:pt modelId="{DDF4CBE2-72DA-4F4D-99E9-88628CF3163A}">
      <dgm:prSet/>
      <dgm:spPr/>
      <dgm:t>
        <a:bodyPr/>
        <a:lstStyle/>
        <a:p>
          <a:r>
            <a:rPr lang="en-US"/>
            <a:t>Protein production rate / total production</a:t>
          </a:r>
        </a:p>
      </dgm:t>
    </dgm:pt>
    <dgm:pt modelId="{9A7B4EBE-B05F-4F0F-8896-71CC91F046B2}" type="parTrans" cxnId="{0623D735-92F6-4D6D-B62B-9A94C8E5432C}">
      <dgm:prSet/>
      <dgm:spPr/>
      <dgm:t>
        <a:bodyPr/>
        <a:lstStyle/>
        <a:p>
          <a:endParaRPr lang="en-US"/>
        </a:p>
      </dgm:t>
    </dgm:pt>
    <dgm:pt modelId="{DEFFCBB6-536C-4BF5-BF93-40FF76F13CFC}" type="sibTrans" cxnId="{0623D735-92F6-4D6D-B62B-9A94C8E5432C}">
      <dgm:prSet/>
      <dgm:spPr/>
      <dgm:t>
        <a:bodyPr/>
        <a:lstStyle/>
        <a:p>
          <a:endParaRPr lang="en-US"/>
        </a:p>
      </dgm:t>
    </dgm:pt>
    <dgm:pt modelId="{E24866AB-2270-42B7-9D06-1FC051EBEBB7}" type="pres">
      <dgm:prSet presAssocID="{BA085855-75D7-4777-98CB-FEFE643A1EDB}" presName="linear" presStyleCnt="0">
        <dgm:presLayoutVars>
          <dgm:dir/>
          <dgm:animLvl val="lvl"/>
          <dgm:resizeHandles val="exact"/>
        </dgm:presLayoutVars>
      </dgm:prSet>
      <dgm:spPr/>
    </dgm:pt>
    <dgm:pt modelId="{53B3D287-17FB-4A6B-B69A-9BD8471A9718}" type="pres">
      <dgm:prSet presAssocID="{FB2AF6B2-3C1F-49F2-A681-03A4F9171678}" presName="parentLin" presStyleCnt="0"/>
      <dgm:spPr/>
    </dgm:pt>
    <dgm:pt modelId="{E0B19E7A-753E-44FC-85BD-940FCB2E6C4C}" type="pres">
      <dgm:prSet presAssocID="{FB2AF6B2-3C1F-49F2-A681-03A4F9171678}" presName="parentLeftMargin" presStyleLbl="node1" presStyleIdx="0" presStyleCnt="2"/>
      <dgm:spPr/>
    </dgm:pt>
    <dgm:pt modelId="{3E34E6A3-8566-4C37-8759-9FC1F3EED6C4}" type="pres">
      <dgm:prSet presAssocID="{FB2AF6B2-3C1F-49F2-A681-03A4F9171678}" presName="parentText" presStyleLbl="node1" presStyleIdx="0" presStyleCnt="2">
        <dgm:presLayoutVars>
          <dgm:chMax val="0"/>
          <dgm:bulletEnabled val="1"/>
        </dgm:presLayoutVars>
      </dgm:prSet>
      <dgm:spPr/>
    </dgm:pt>
    <dgm:pt modelId="{9A5C13E7-D5C0-498E-808E-0400DB47469F}" type="pres">
      <dgm:prSet presAssocID="{FB2AF6B2-3C1F-49F2-A681-03A4F9171678}" presName="negativeSpace" presStyleCnt="0"/>
      <dgm:spPr/>
    </dgm:pt>
    <dgm:pt modelId="{2E136365-FA1B-4DD0-A12C-A06015AF2BE6}" type="pres">
      <dgm:prSet presAssocID="{FB2AF6B2-3C1F-49F2-A681-03A4F9171678}" presName="childText" presStyleLbl="conFgAcc1" presStyleIdx="0" presStyleCnt="2">
        <dgm:presLayoutVars>
          <dgm:bulletEnabled val="1"/>
        </dgm:presLayoutVars>
      </dgm:prSet>
      <dgm:spPr/>
    </dgm:pt>
    <dgm:pt modelId="{BCABD586-69CC-48CE-9219-92ECCE25AD1D}" type="pres">
      <dgm:prSet presAssocID="{5EA10F26-C526-429A-8B6A-4BB6D37FADC3}" presName="spaceBetweenRectangles" presStyleCnt="0"/>
      <dgm:spPr/>
    </dgm:pt>
    <dgm:pt modelId="{64486275-0548-4CB9-A03B-A20395A5B328}" type="pres">
      <dgm:prSet presAssocID="{7B96F837-BEBF-4503-9254-8A1897C73AD0}" presName="parentLin" presStyleCnt="0"/>
      <dgm:spPr/>
    </dgm:pt>
    <dgm:pt modelId="{0CFB4983-0142-4D87-9BB7-E3205D4FED8C}" type="pres">
      <dgm:prSet presAssocID="{7B96F837-BEBF-4503-9254-8A1897C73AD0}" presName="parentLeftMargin" presStyleLbl="node1" presStyleIdx="0" presStyleCnt="2"/>
      <dgm:spPr/>
    </dgm:pt>
    <dgm:pt modelId="{7311409B-8444-495F-9DF7-3851E2A55404}" type="pres">
      <dgm:prSet presAssocID="{7B96F837-BEBF-4503-9254-8A1897C73AD0}" presName="parentText" presStyleLbl="node1" presStyleIdx="1" presStyleCnt="2">
        <dgm:presLayoutVars>
          <dgm:chMax val="0"/>
          <dgm:bulletEnabled val="1"/>
        </dgm:presLayoutVars>
      </dgm:prSet>
      <dgm:spPr/>
    </dgm:pt>
    <dgm:pt modelId="{1E94BB76-5AA8-4C0A-9A00-D7E89B2E282F}" type="pres">
      <dgm:prSet presAssocID="{7B96F837-BEBF-4503-9254-8A1897C73AD0}" presName="negativeSpace" presStyleCnt="0"/>
      <dgm:spPr/>
    </dgm:pt>
    <dgm:pt modelId="{F910B9F5-ED2E-42F8-9470-EBCEEFF8E729}" type="pres">
      <dgm:prSet presAssocID="{7B96F837-BEBF-4503-9254-8A1897C73AD0}" presName="childText" presStyleLbl="conFgAcc1" presStyleIdx="1" presStyleCnt="2">
        <dgm:presLayoutVars>
          <dgm:bulletEnabled val="1"/>
        </dgm:presLayoutVars>
      </dgm:prSet>
      <dgm:spPr/>
    </dgm:pt>
  </dgm:ptLst>
  <dgm:cxnLst>
    <dgm:cxn modelId="{C54D4102-2790-419B-A902-EA762CFF6BA0}" type="presOf" srcId="{BA085855-75D7-4777-98CB-FEFE643A1EDB}" destId="{E24866AB-2270-42B7-9D06-1FC051EBEBB7}" srcOrd="0" destOrd="0" presId="urn:microsoft.com/office/officeart/2005/8/layout/list1"/>
    <dgm:cxn modelId="{AAE6C809-10E9-4C8D-AA11-29F112CF074E}" srcId="{7B96F837-BEBF-4503-9254-8A1897C73AD0}" destId="{25F44143-54AD-4434-BC25-010791E91E02}" srcOrd="1" destOrd="0" parTransId="{5C24D097-C236-4B8F-90E3-4BD340F7F9C4}" sibTransId="{D7C1446E-9051-4E80-9BB1-72C461EAF4E4}"/>
    <dgm:cxn modelId="{725C0C11-D735-4A8E-AF62-F7F9743969D0}" srcId="{1E54D3E7-1D31-4458-86B5-6C995D25B5A1}" destId="{EB3EE7E8-61F7-4784-8DE2-6F980D391392}" srcOrd="1" destOrd="0" parTransId="{D9B1DD30-E253-49EA-9B96-A3948077CA02}" sibTransId="{FEAF7D1B-999F-4610-A22F-906C01CA85BF}"/>
    <dgm:cxn modelId="{B4F4CA1B-B28B-4014-B826-7E6108BD2235}" type="presOf" srcId="{A702B113-1928-4B96-B091-29BAAB280514}" destId="{2E136365-FA1B-4DD0-A12C-A06015AF2BE6}" srcOrd="0" destOrd="4" presId="urn:microsoft.com/office/officeart/2005/8/layout/list1"/>
    <dgm:cxn modelId="{0854181D-6327-4B6E-B6BB-4396346B07C7}" srcId="{BA085855-75D7-4777-98CB-FEFE643A1EDB}" destId="{FB2AF6B2-3C1F-49F2-A681-03A4F9171678}" srcOrd="0" destOrd="0" parTransId="{0E8E59B9-6254-4BC0-B9C5-5B973E9281B6}" sibTransId="{5EA10F26-C526-429A-8B6A-4BB6D37FADC3}"/>
    <dgm:cxn modelId="{B6915B21-C192-4665-ADCE-492EFB37E2C8}" srcId="{FB2AF6B2-3C1F-49F2-A681-03A4F9171678}" destId="{1E54D3E7-1D31-4458-86B5-6C995D25B5A1}" srcOrd="1" destOrd="0" parTransId="{623A8904-8E25-48AF-B3A1-1862E7B9D53C}" sibTransId="{34EA6F6F-8CA5-41A8-BAE1-8E133D0EA72D}"/>
    <dgm:cxn modelId="{D098442C-D07C-4600-BC94-2C53F4C6A84C}" srcId="{7B96F837-BEBF-4503-9254-8A1897C73AD0}" destId="{B29FDBB7-1BBC-4CAE-900A-9D023C5A9831}" srcOrd="0" destOrd="0" parTransId="{991C1BE0-9109-4EA3-858C-185B93E37B9D}" sibTransId="{2AED787A-D19B-43C0-AA30-92F50AFAACCE}"/>
    <dgm:cxn modelId="{0623D735-92F6-4D6D-B62B-9A94C8E5432C}" srcId="{13AB6FE3-5455-4AC6-B47E-F834AEBC0100}" destId="{DDF4CBE2-72DA-4F4D-99E9-88628CF3163A}" srcOrd="0" destOrd="0" parTransId="{9A7B4EBE-B05F-4F0F-8896-71CC91F046B2}" sibTransId="{DEFFCBB6-536C-4BF5-BF93-40FF76F13CFC}"/>
    <dgm:cxn modelId="{7DCF3D39-0EDD-4EE5-8B90-17516554B4C6}" type="presOf" srcId="{FB2AF6B2-3C1F-49F2-A681-03A4F9171678}" destId="{3E34E6A3-8566-4C37-8759-9FC1F3EED6C4}" srcOrd="1" destOrd="0" presId="urn:microsoft.com/office/officeart/2005/8/layout/list1"/>
    <dgm:cxn modelId="{A7B7023B-2BDD-4567-B902-EF0CF848F6FB}" type="presOf" srcId="{EB3EE7E8-61F7-4784-8DE2-6F980D391392}" destId="{2E136365-FA1B-4DD0-A12C-A06015AF2BE6}" srcOrd="0" destOrd="3" presId="urn:microsoft.com/office/officeart/2005/8/layout/list1"/>
    <dgm:cxn modelId="{8DFAC04A-4286-49A4-B9B3-C44DB863DA91}" type="presOf" srcId="{25F44143-54AD-4434-BC25-010791E91E02}" destId="{F910B9F5-ED2E-42F8-9470-EBCEEFF8E729}" srcOrd="0" destOrd="1" presId="urn:microsoft.com/office/officeart/2005/8/layout/list1"/>
    <dgm:cxn modelId="{084A4A6C-9674-4B0A-AE99-F1AE7C605CA6}" type="presOf" srcId="{D575536B-DC16-4C75-B81C-497DE2C36F27}" destId="{2E136365-FA1B-4DD0-A12C-A06015AF2BE6}" srcOrd="0" destOrd="0" presId="urn:microsoft.com/office/officeart/2005/8/layout/list1"/>
    <dgm:cxn modelId="{F11DF76C-A257-4E2F-8548-D568311792CC}" srcId="{FB2AF6B2-3C1F-49F2-A681-03A4F9171678}" destId="{D575536B-DC16-4C75-B81C-497DE2C36F27}" srcOrd="0" destOrd="0" parTransId="{13C3A346-1911-487C-976E-B75948B49C5C}" sibTransId="{0E788F97-A35D-468F-A5B0-8B24BF4901D4}"/>
    <dgm:cxn modelId="{7BF5B753-291E-45B0-904F-03BDF31999F3}" srcId="{BA085855-75D7-4777-98CB-FEFE643A1EDB}" destId="{7B96F837-BEBF-4503-9254-8A1897C73AD0}" srcOrd="1" destOrd="0" parTransId="{E170FF14-4A08-45CD-BFFE-0278B8FC43A8}" sibTransId="{3990B13B-8152-404B-BEB3-6CA688E5405D}"/>
    <dgm:cxn modelId="{D7332156-1492-494D-8C10-043BBB41CC9A}" srcId="{7B96F837-BEBF-4503-9254-8A1897C73AD0}" destId="{13AB6FE3-5455-4AC6-B47E-F834AEBC0100}" srcOrd="2" destOrd="0" parTransId="{03471B7F-C172-43A1-9CE5-7407F5E1F61B}" sibTransId="{203EC22D-A998-4FE3-85E8-5C604A6AB7D5}"/>
    <dgm:cxn modelId="{7252D17C-21A4-4254-B61E-73FC72EAA307}" type="presOf" srcId="{13AB6FE3-5455-4AC6-B47E-F834AEBC0100}" destId="{F910B9F5-ED2E-42F8-9470-EBCEEFF8E729}" srcOrd="0" destOrd="2" presId="urn:microsoft.com/office/officeart/2005/8/layout/list1"/>
    <dgm:cxn modelId="{E49A5F8D-96B4-4862-8AC8-79DCE427794A}" type="presOf" srcId="{80824F65-8FC7-43CB-9F01-CA176D3EFB6D}" destId="{2E136365-FA1B-4DD0-A12C-A06015AF2BE6}" srcOrd="0" destOrd="2" presId="urn:microsoft.com/office/officeart/2005/8/layout/list1"/>
    <dgm:cxn modelId="{E28AFA8D-21C4-4613-802F-4EC8E846658E}" type="presOf" srcId="{B29FDBB7-1BBC-4CAE-900A-9D023C5A9831}" destId="{F910B9F5-ED2E-42F8-9470-EBCEEFF8E729}" srcOrd="0" destOrd="0" presId="urn:microsoft.com/office/officeart/2005/8/layout/list1"/>
    <dgm:cxn modelId="{83F8CF9D-CFD4-4E5E-9FE6-A9626DDC900A}" type="presOf" srcId="{FB2AF6B2-3C1F-49F2-A681-03A4F9171678}" destId="{E0B19E7A-753E-44FC-85BD-940FCB2E6C4C}" srcOrd="0" destOrd="0" presId="urn:microsoft.com/office/officeart/2005/8/layout/list1"/>
    <dgm:cxn modelId="{03EA9E9E-231A-4838-B167-532F4A956015}" type="presOf" srcId="{1E54D3E7-1D31-4458-86B5-6C995D25B5A1}" destId="{2E136365-FA1B-4DD0-A12C-A06015AF2BE6}" srcOrd="0" destOrd="1" presId="urn:microsoft.com/office/officeart/2005/8/layout/list1"/>
    <dgm:cxn modelId="{8420C4AC-5915-41C6-9B80-A7830767F644}" type="presOf" srcId="{7B96F837-BEBF-4503-9254-8A1897C73AD0}" destId="{0CFB4983-0142-4D87-9BB7-E3205D4FED8C}" srcOrd="0" destOrd="0" presId="urn:microsoft.com/office/officeart/2005/8/layout/list1"/>
    <dgm:cxn modelId="{DB4FB5B9-171D-480B-94C3-D9D6AABD1C87}" type="presOf" srcId="{DDF4CBE2-72DA-4F4D-99E9-88628CF3163A}" destId="{F910B9F5-ED2E-42F8-9470-EBCEEFF8E729}" srcOrd="0" destOrd="3" presId="urn:microsoft.com/office/officeart/2005/8/layout/list1"/>
    <dgm:cxn modelId="{88AAF4C8-1331-4967-8BAA-87F67D144D61}" srcId="{1E54D3E7-1D31-4458-86B5-6C995D25B5A1}" destId="{80824F65-8FC7-43CB-9F01-CA176D3EFB6D}" srcOrd="0" destOrd="0" parTransId="{A7DE2D11-8DDD-4FE4-B92A-1E9E1A3E5838}" sibTransId="{6AC708BA-0ED2-40F2-89D1-93724C07FC3D}"/>
    <dgm:cxn modelId="{B8917BF0-1EDC-4640-8A4A-3D8E441DBC43}" type="presOf" srcId="{7B96F837-BEBF-4503-9254-8A1897C73AD0}" destId="{7311409B-8444-495F-9DF7-3851E2A55404}" srcOrd="1" destOrd="0" presId="urn:microsoft.com/office/officeart/2005/8/layout/list1"/>
    <dgm:cxn modelId="{30DE2BFE-BE69-4C0D-A9A5-C2EFAAC08F01}" srcId="{1E54D3E7-1D31-4458-86B5-6C995D25B5A1}" destId="{A702B113-1928-4B96-B091-29BAAB280514}" srcOrd="2" destOrd="0" parTransId="{B24B77B2-EF0E-40E1-A165-A6DF1ED6AE19}" sibTransId="{57E4CE62-479C-4240-9171-36BDFABF110B}"/>
    <dgm:cxn modelId="{ED40CF0D-54F6-4181-8848-6897CB79C2C4}" type="presParOf" srcId="{E24866AB-2270-42B7-9D06-1FC051EBEBB7}" destId="{53B3D287-17FB-4A6B-B69A-9BD8471A9718}" srcOrd="0" destOrd="0" presId="urn:microsoft.com/office/officeart/2005/8/layout/list1"/>
    <dgm:cxn modelId="{0F554192-52F0-4A70-AAFC-3244925B63FE}" type="presParOf" srcId="{53B3D287-17FB-4A6B-B69A-9BD8471A9718}" destId="{E0B19E7A-753E-44FC-85BD-940FCB2E6C4C}" srcOrd="0" destOrd="0" presId="urn:microsoft.com/office/officeart/2005/8/layout/list1"/>
    <dgm:cxn modelId="{DA23086A-86A2-4C99-B0FF-3D993ED1F9B4}" type="presParOf" srcId="{53B3D287-17FB-4A6B-B69A-9BD8471A9718}" destId="{3E34E6A3-8566-4C37-8759-9FC1F3EED6C4}" srcOrd="1" destOrd="0" presId="urn:microsoft.com/office/officeart/2005/8/layout/list1"/>
    <dgm:cxn modelId="{A09FE5C6-468A-425C-8020-61EC479E8B54}" type="presParOf" srcId="{E24866AB-2270-42B7-9D06-1FC051EBEBB7}" destId="{9A5C13E7-D5C0-498E-808E-0400DB47469F}" srcOrd="1" destOrd="0" presId="urn:microsoft.com/office/officeart/2005/8/layout/list1"/>
    <dgm:cxn modelId="{0583CB41-92CE-4FF5-8373-DD24C2D53E0B}" type="presParOf" srcId="{E24866AB-2270-42B7-9D06-1FC051EBEBB7}" destId="{2E136365-FA1B-4DD0-A12C-A06015AF2BE6}" srcOrd="2" destOrd="0" presId="urn:microsoft.com/office/officeart/2005/8/layout/list1"/>
    <dgm:cxn modelId="{C06EBCF0-0EFC-49C5-AD5B-3B2A3946D96B}" type="presParOf" srcId="{E24866AB-2270-42B7-9D06-1FC051EBEBB7}" destId="{BCABD586-69CC-48CE-9219-92ECCE25AD1D}" srcOrd="3" destOrd="0" presId="urn:microsoft.com/office/officeart/2005/8/layout/list1"/>
    <dgm:cxn modelId="{0692C6F5-A04C-40AB-8FB2-62D5E3E0343A}" type="presParOf" srcId="{E24866AB-2270-42B7-9D06-1FC051EBEBB7}" destId="{64486275-0548-4CB9-A03B-A20395A5B328}" srcOrd="4" destOrd="0" presId="urn:microsoft.com/office/officeart/2005/8/layout/list1"/>
    <dgm:cxn modelId="{85AB8D6A-C32E-412E-83A6-83828E3B19F5}" type="presParOf" srcId="{64486275-0548-4CB9-A03B-A20395A5B328}" destId="{0CFB4983-0142-4D87-9BB7-E3205D4FED8C}" srcOrd="0" destOrd="0" presId="urn:microsoft.com/office/officeart/2005/8/layout/list1"/>
    <dgm:cxn modelId="{A68D81DF-D31C-45D7-AFAC-AE6E2F1A5A20}" type="presParOf" srcId="{64486275-0548-4CB9-A03B-A20395A5B328}" destId="{7311409B-8444-495F-9DF7-3851E2A55404}" srcOrd="1" destOrd="0" presId="urn:microsoft.com/office/officeart/2005/8/layout/list1"/>
    <dgm:cxn modelId="{E8BF044B-F327-4906-9273-0FB5589C408B}" type="presParOf" srcId="{E24866AB-2270-42B7-9D06-1FC051EBEBB7}" destId="{1E94BB76-5AA8-4C0A-9A00-D7E89B2E282F}" srcOrd="5" destOrd="0" presId="urn:microsoft.com/office/officeart/2005/8/layout/list1"/>
    <dgm:cxn modelId="{1DB69CB1-B3C2-418A-8611-D863D92483AB}" type="presParOf" srcId="{E24866AB-2270-42B7-9D06-1FC051EBEBB7}" destId="{F910B9F5-ED2E-42F8-9470-EBCEEFF8E72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4A8AE-F186-4869-B5BA-2A1D784F70D6}">
      <dsp:nvSpPr>
        <dsp:cNvPr id="0" name=""/>
        <dsp:cNvSpPr/>
      </dsp:nvSpPr>
      <dsp:spPr>
        <a:xfrm>
          <a:off x="1963800" y="35280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FC8EB5-E8EF-48A5-8995-6FB3F4278CC0}">
      <dsp:nvSpPr>
        <dsp:cNvPr id="0" name=""/>
        <dsp:cNvSpPr/>
      </dsp:nvSpPr>
      <dsp:spPr>
        <a:xfrm>
          <a:off x="559800" y="202157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a:t>Let’s define 4 types of mRNAs / proteins</a:t>
          </a:r>
          <a:endParaRPr lang="en-US" sz="2000" kern="1200"/>
        </a:p>
      </dsp:txBody>
      <dsp:txXfrm>
        <a:off x="559800" y="2021574"/>
        <a:ext cx="4320000" cy="648000"/>
      </dsp:txXfrm>
    </dsp:sp>
    <dsp:sp modelId="{52B54316-D9D1-441B-9068-4AB2CA896798}">
      <dsp:nvSpPr>
        <dsp:cNvPr id="0" name=""/>
        <dsp:cNvSpPr/>
      </dsp:nvSpPr>
      <dsp:spPr>
        <a:xfrm>
          <a:off x="559800" y="2742488"/>
          <a:ext cx="4320000" cy="1256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Ribosomal (R)</a:t>
          </a:r>
          <a:endParaRPr lang="en-US" sz="1500" kern="1200"/>
        </a:p>
        <a:p>
          <a:pPr marL="0" lvl="0" indent="0" algn="ctr" defTabSz="666750">
            <a:lnSpc>
              <a:spcPct val="100000"/>
            </a:lnSpc>
            <a:spcBef>
              <a:spcPct val="0"/>
            </a:spcBef>
            <a:spcAft>
              <a:spcPct val="35000"/>
            </a:spcAft>
            <a:buNone/>
          </a:pPr>
          <a:r>
            <a:rPr lang="en-GB" sz="1500" kern="1200"/>
            <a:t>Enzymatic (E)</a:t>
          </a:r>
          <a:endParaRPr lang="en-US" sz="1500" kern="1200"/>
        </a:p>
        <a:p>
          <a:pPr marL="0" lvl="0" indent="0" algn="ctr" defTabSz="666750">
            <a:lnSpc>
              <a:spcPct val="100000"/>
            </a:lnSpc>
            <a:spcBef>
              <a:spcPct val="0"/>
            </a:spcBef>
            <a:spcAft>
              <a:spcPct val="35000"/>
            </a:spcAft>
            <a:buNone/>
          </a:pPr>
          <a:r>
            <a:rPr lang="en-GB" sz="1500" kern="1200"/>
            <a:t>Housekeeping (Q)</a:t>
          </a:r>
          <a:endParaRPr lang="en-US" sz="1500" kern="1200"/>
        </a:p>
        <a:p>
          <a:pPr marL="0" lvl="0" indent="0" algn="ctr" defTabSz="666750">
            <a:lnSpc>
              <a:spcPct val="100000"/>
            </a:lnSpc>
            <a:spcBef>
              <a:spcPct val="0"/>
            </a:spcBef>
            <a:spcAft>
              <a:spcPct val="35000"/>
            </a:spcAft>
            <a:buNone/>
          </a:pPr>
          <a:r>
            <a:rPr lang="en-GB" sz="1500" kern="1200"/>
            <a:t>Heterologous (H)</a:t>
          </a:r>
          <a:endParaRPr lang="en-US" sz="1500" kern="1200"/>
        </a:p>
      </dsp:txBody>
      <dsp:txXfrm>
        <a:off x="559800" y="2742488"/>
        <a:ext cx="4320000" cy="1256041"/>
      </dsp:txXfrm>
    </dsp:sp>
    <dsp:sp modelId="{FF5F3798-9C90-4019-9615-56B0D1DAA9E8}">
      <dsp:nvSpPr>
        <dsp:cNvPr id="0" name=""/>
        <dsp:cNvSpPr/>
      </dsp:nvSpPr>
      <dsp:spPr>
        <a:xfrm>
          <a:off x="7039800" y="35280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35BB5C-CC8F-4849-AD94-938C73DC1975}">
      <dsp:nvSpPr>
        <dsp:cNvPr id="0" name=""/>
        <dsp:cNvSpPr/>
      </dsp:nvSpPr>
      <dsp:spPr>
        <a:xfrm>
          <a:off x="5635800" y="202157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a:t>They all have different parameters</a:t>
          </a:r>
        </a:p>
      </dsp:txBody>
      <dsp:txXfrm>
        <a:off x="5635800" y="2021574"/>
        <a:ext cx="4320000" cy="648000"/>
      </dsp:txXfrm>
    </dsp:sp>
    <dsp:sp modelId="{7EE5C257-57A2-4AEB-9187-140AEB26092F}">
      <dsp:nvSpPr>
        <dsp:cNvPr id="0" name=""/>
        <dsp:cNvSpPr/>
      </dsp:nvSpPr>
      <dsp:spPr>
        <a:xfrm>
          <a:off x="5635800" y="2742488"/>
          <a:ext cx="4320000" cy="1256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t>E.g. maximum transcription rate for </a:t>
          </a:r>
        </a:p>
        <a:p>
          <a:pPr marL="114300" lvl="1" indent="-114300" algn="l" defTabSz="666750">
            <a:lnSpc>
              <a:spcPct val="90000"/>
            </a:lnSpc>
            <a:spcBef>
              <a:spcPct val="0"/>
            </a:spcBef>
            <a:spcAft>
              <a:spcPct val="15000"/>
            </a:spcAft>
            <a:buChar char="•"/>
          </a:pPr>
          <a:r>
            <a:rPr lang="en-US" sz="1500" kern="1200"/>
            <a:t>R: 27 molecs/cell/min</a:t>
          </a:r>
        </a:p>
        <a:p>
          <a:pPr marL="114300" lvl="1" indent="-114300" algn="l" defTabSz="666750">
            <a:lnSpc>
              <a:spcPct val="90000"/>
            </a:lnSpc>
            <a:spcBef>
              <a:spcPct val="0"/>
            </a:spcBef>
            <a:spcAft>
              <a:spcPct val="15000"/>
            </a:spcAft>
            <a:buChar char="•"/>
          </a:pPr>
          <a:r>
            <a:rPr lang="en-US" sz="1500" kern="1200"/>
            <a:t>E: 20 molecs/cell/min</a:t>
          </a:r>
        </a:p>
        <a:p>
          <a:pPr marL="114300" lvl="1" indent="-114300" algn="l" defTabSz="666750">
            <a:lnSpc>
              <a:spcPct val="90000"/>
            </a:lnSpc>
            <a:spcBef>
              <a:spcPct val="0"/>
            </a:spcBef>
            <a:spcAft>
              <a:spcPct val="15000"/>
            </a:spcAft>
            <a:buChar char="•"/>
          </a:pPr>
          <a:r>
            <a:rPr lang="en-US" sz="1500" kern="1200"/>
            <a:t>Q: 850 molecs/cell/min</a:t>
          </a:r>
        </a:p>
        <a:p>
          <a:pPr marL="114300" lvl="1" indent="-114300" algn="l" defTabSz="666750">
            <a:lnSpc>
              <a:spcPct val="90000"/>
            </a:lnSpc>
            <a:spcBef>
              <a:spcPct val="0"/>
            </a:spcBef>
            <a:spcAft>
              <a:spcPct val="15000"/>
            </a:spcAft>
            <a:buChar char="•"/>
          </a:pPr>
          <a:r>
            <a:rPr lang="en-US" sz="1500" kern="1200"/>
            <a:t>H: RBS_H * 850 molecs/cell/min</a:t>
          </a:r>
        </a:p>
      </dsp:txBody>
      <dsp:txXfrm>
        <a:off x="5635800" y="2742488"/>
        <a:ext cx="4320000" cy="1256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136365-FA1B-4DD0-A12C-A06015AF2BE6}">
      <dsp:nvSpPr>
        <dsp:cNvPr id="0" name=""/>
        <dsp:cNvSpPr/>
      </dsp:nvSpPr>
      <dsp:spPr>
        <a:xfrm>
          <a:off x="0" y="314243"/>
          <a:ext cx="6263640" cy="28444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37388" rIns="486128" bIns="149352" numCol="1" spcCol="1270" anchor="t" anchorCtr="0">
          <a:noAutofit/>
        </a:bodyPr>
        <a:lstStyle/>
        <a:p>
          <a:pPr marL="228600" lvl="1" indent="-228600" algn="l" defTabSz="933450">
            <a:lnSpc>
              <a:spcPct val="90000"/>
            </a:lnSpc>
            <a:spcBef>
              <a:spcPct val="0"/>
            </a:spcBef>
            <a:spcAft>
              <a:spcPct val="15000"/>
            </a:spcAft>
            <a:buChar char="•"/>
          </a:pPr>
          <a:r>
            <a:rPr lang="en-GB" sz="2100" kern="1200"/>
            <a:t>Nutrient quality</a:t>
          </a:r>
          <a:endParaRPr lang="en-US" sz="2100" kern="1200"/>
        </a:p>
        <a:p>
          <a:pPr marL="228600" lvl="1" indent="-228600" algn="l" defTabSz="933450">
            <a:lnSpc>
              <a:spcPct val="90000"/>
            </a:lnSpc>
            <a:spcBef>
              <a:spcPct val="0"/>
            </a:spcBef>
            <a:spcAft>
              <a:spcPct val="15000"/>
            </a:spcAft>
            <a:buChar char="•"/>
          </a:pPr>
          <a:r>
            <a:rPr lang="en-GB" sz="2100" kern="1200"/>
            <a:t>If we’re producing a synthetic / heterologous protein (not native to cell)</a:t>
          </a:r>
          <a:endParaRPr lang="en-US" sz="2100" kern="1200"/>
        </a:p>
        <a:p>
          <a:pPr marL="457200" lvl="2" indent="-228600" algn="l" defTabSz="933450">
            <a:lnSpc>
              <a:spcPct val="90000"/>
            </a:lnSpc>
            <a:spcBef>
              <a:spcPct val="0"/>
            </a:spcBef>
            <a:spcAft>
              <a:spcPct val="15000"/>
            </a:spcAft>
            <a:buChar char="•"/>
          </a:pPr>
          <a:r>
            <a:rPr lang="en-GB" sz="2100" kern="1200" dirty="0"/>
            <a:t>Codon sequence or at least relative elongation rates and mRNA length </a:t>
          </a:r>
          <a:endParaRPr lang="en-US" sz="2100" kern="1200" dirty="0"/>
        </a:p>
        <a:p>
          <a:pPr marL="457200" lvl="2" indent="-228600" algn="l" defTabSz="933450">
            <a:lnSpc>
              <a:spcPct val="90000"/>
            </a:lnSpc>
            <a:spcBef>
              <a:spcPct val="0"/>
            </a:spcBef>
            <a:spcAft>
              <a:spcPct val="15000"/>
            </a:spcAft>
            <a:buChar char="•"/>
          </a:pPr>
          <a:r>
            <a:rPr lang="en-GB" sz="2100" kern="1200"/>
            <a:t>Promoter strength</a:t>
          </a:r>
          <a:endParaRPr lang="en-US" sz="2100" kern="1200"/>
        </a:p>
        <a:p>
          <a:pPr marL="457200" lvl="2" indent="-228600" algn="l" defTabSz="933450">
            <a:lnSpc>
              <a:spcPct val="90000"/>
            </a:lnSpc>
            <a:spcBef>
              <a:spcPct val="0"/>
            </a:spcBef>
            <a:spcAft>
              <a:spcPct val="15000"/>
            </a:spcAft>
            <a:buChar char="•"/>
          </a:pPr>
          <a:r>
            <a:rPr lang="en-GB" sz="2100" kern="1200"/>
            <a:t>RBS strength</a:t>
          </a:r>
          <a:endParaRPr lang="en-US" sz="2100" kern="1200"/>
        </a:p>
      </dsp:txBody>
      <dsp:txXfrm>
        <a:off x="0" y="314243"/>
        <a:ext cx="6263640" cy="2844450"/>
      </dsp:txXfrm>
    </dsp:sp>
    <dsp:sp modelId="{3E34E6A3-8566-4C37-8759-9FC1F3EED6C4}">
      <dsp:nvSpPr>
        <dsp:cNvPr id="0" name=""/>
        <dsp:cNvSpPr/>
      </dsp:nvSpPr>
      <dsp:spPr>
        <a:xfrm>
          <a:off x="313182" y="4283"/>
          <a:ext cx="4384548"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33450">
            <a:lnSpc>
              <a:spcPct val="90000"/>
            </a:lnSpc>
            <a:spcBef>
              <a:spcPct val="0"/>
            </a:spcBef>
            <a:spcAft>
              <a:spcPct val="35000"/>
            </a:spcAft>
            <a:buNone/>
          </a:pPr>
          <a:r>
            <a:rPr lang="en-GB" sz="2100" kern="1200"/>
            <a:t>Inputs</a:t>
          </a:r>
          <a:endParaRPr lang="en-US" sz="2100" kern="1200"/>
        </a:p>
      </dsp:txBody>
      <dsp:txXfrm>
        <a:off x="343444" y="34545"/>
        <a:ext cx="4324024" cy="559396"/>
      </dsp:txXfrm>
    </dsp:sp>
    <dsp:sp modelId="{F910B9F5-ED2E-42F8-9470-EBCEEFF8E729}">
      <dsp:nvSpPr>
        <dsp:cNvPr id="0" name=""/>
        <dsp:cNvSpPr/>
      </dsp:nvSpPr>
      <dsp:spPr>
        <a:xfrm>
          <a:off x="0" y="3582054"/>
          <a:ext cx="6263640" cy="191835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37388" rIns="486128"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Growth rate</a:t>
          </a:r>
        </a:p>
        <a:p>
          <a:pPr marL="228600" lvl="1" indent="-228600" algn="l" defTabSz="933450">
            <a:lnSpc>
              <a:spcPct val="90000"/>
            </a:lnSpc>
            <a:spcBef>
              <a:spcPct val="0"/>
            </a:spcBef>
            <a:spcAft>
              <a:spcPct val="15000"/>
            </a:spcAft>
            <a:buChar char="•"/>
          </a:pPr>
          <a:r>
            <a:rPr lang="en-US" sz="2100" kern="1200"/>
            <a:t>Proteome / transcriptome partition</a:t>
          </a:r>
        </a:p>
        <a:p>
          <a:pPr marL="228600" lvl="1" indent="-228600" algn="l" defTabSz="933450">
            <a:lnSpc>
              <a:spcPct val="90000"/>
            </a:lnSpc>
            <a:spcBef>
              <a:spcPct val="0"/>
            </a:spcBef>
            <a:spcAft>
              <a:spcPct val="15000"/>
            </a:spcAft>
            <a:buChar char="•"/>
          </a:pPr>
          <a:r>
            <a:rPr lang="en-US" sz="2100" kern="1200"/>
            <a:t>Heterologous case</a:t>
          </a:r>
        </a:p>
        <a:p>
          <a:pPr marL="457200" lvl="2" indent="-228600" algn="l" defTabSz="933450">
            <a:lnSpc>
              <a:spcPct val="90000"/>
            </a:lnSpc>
            <a:spcBef>
              <a:spcPct val="0"/>
            </a:spcBef>
            <a:spcAft>
              <a:spcPct val="15000"/>
            </a:spcAft>
            <a:buChar char="•"/>
          </a:pPr>
          <a:r>
            <a:rPr lang="en-US" sz="2100" kern="1200"/>
            <a:t>Protein production rate / total production</a:t>
          </a:r>
        </a:p>
      </dsp:txBody>
      <dsp:txXfrm>
        <a:off x="0" y="3582054"/>
        <a:ext cx="6263640" cy="1918350"/>
      </dsp:txXfrm>
    </dsp:sp>
    <dsp:sp modelId="{7311409B-8444-495F-9DF7-3851E2A55404}">
      <dsp:nvSpPr>
        <dsp:cNvPr id="0" name=""/>
        <dsp:cNvSpPr/>
      </dsp:nvSpPr>
      <dsp:spPr>
        <a:xfrm>
          <a:off x="313182" y="3272093"/>
          <a:ext cx="4384548" cy="619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33450">
            <a:lnSpc>
              <a:spcPct val="90000"/>
            </a:lnSpc>
            <a:spcBef>
              <a:spcPct val="0"/>
            </a:spcBef>
            <a:spcAft>
              <a:spcPct val="35000"/>
            </a:spcAft>
            <a:buNone/>
          </a:pPr>
          <a:r>
            <a:rPr lang="en-US" sz="2100" kern="1200"/>
            <a:t>Output</a:t>
          </a:r>
        </a:p>
      </dsp:txBody>
      <dsp:txXfrm>
        <a:off x="343444" y="3302355"/>
        <a:ext cx="4324024" cy="559396"/>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18EA5-D50B-4FC7-8081-ADD8D867E7FE}" type="datetimeFigureOut">
              <a:rPr lang="en-US" smtClean="0"/>
              <a:t>11/13/2022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476BC-7D4F-49D4-BDA6-AEB231688F3A}" type="slidenum">
              <a:rPr lang="en-US" smtClean="0"/>
              <a:t>‹#›</a:t>
            </a:fld>
            <a:endParaRPr lang="en-US"/>
          </a:p>
        </p:txBody>
      </p:sp>
    </p:spTree>
    <p:extLst>
      <p:ext uri="{BB962C8B-B14F-4D97-AF65-F5344CB8AC3E}">
        <p14:creationId xmlns:p14="http://schemas.microsoft.com/office/powerpoint/2010/main" val="778099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 my name is Peter Sarvari, and in the next 25 minutes I’ll talk about the project that started off as my Master’s thesis and is now published in the journal called Biology. Funny thing is that we submitted it to the journal exactly two years ago. </a:t>
            </a:r>
            <a:r>
              <a:rPr lang="en-GB" dirty="0" err="1"/>
              <a:t>StoCellAtor</a:t>
            </a:r>
            <a:r>
              <a:rPr lang="en-GB" dirty="0"/>
              <a:t>, a stochastic cell simulator is a whole bacterial cell model that links a detailed codon-level translation model to a stochastic version of an existing whole-cell model published by </a:t>
            </a:r>
            <a:r>
              <a:rPr lang="en-GB" dirty="0" err="1"/>
              <a:t>Weisse</a:t>
            </a:r>
            <a:r>
              <a:rPr lang="en-GB" dirty="0"/>
              <a:t> et al. Before I get into the details, let me clear up some jargon to make sure we’re all on the same page.</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a:t>
            </a:fld>
            <a:endParaRPr lang="en-US"/>
          </a:p>
        </p:txBody>
      </p:sp>
    </p:spTree>
    <p:extLst>
      <p:ext uri="{BB962C8B-B14F-4D97-AF65-F5344CB8AC3E}">
        <p14:creationId xmlns:p14="http://schemas.microsoft.com/office/powerpoint/2010/main" val="488589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talk about how synthetic gene expression causes burden on the cell. Transcription of translation of the heterologous genetic material will divert some of the cell’s resources from contributing to the cell’s own benefit to contribute to the production of synthetic proteins. This causes a negative feedback, as the more materials are diverted from the cell, the less of these materials will be produced and hence now a smaller amount needs to be shared between the host cell and the unnatural gene’s expression. Examples of resources to be shared are… The most important consequence of the burden in terms of unnatural protein yield is the decreased growth rate of the cell – we will talk about this a lot later.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10</a:t>
            </a:fld>
            <a:endParaRPr lang="en-US"/>
          </a:p>
        </p:txBody>
      </p:sp>
    </p:spTree>
    <p:extLst>
      <p:ext uri="{BB962C8B-B14F-4D97-AF65-F5344CB8AC3E}">
        <p14:creationId xmlns:p14="http://schemas.microsoft.com/office/powerpoint/2010/main" val="1433340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visual illustration of burden on the cell from </a:t>
            </a:r>
            <a:r>
              <a:rPr lang="en-US" b="0" i="0" dirty="0">
                <a:solidFill>
                  <a:srgbClr val="212121"/>
                </a:solidFill>
                <a:effectLst/>
                <a:latin typeface="BlinkMacSystemFont"/>
              </a:rPr>
              <a:t>Borkowski O, </a:t>
            </a:r>
            <a:r>
              <a:rPr lang="en-US" b="0" i="0" dirty="0" err="1">
                <a:solidFill>
                  <a:srgbClr val="212121"/>
                </a:solidFill>
                <a:effectLst/>
                <a:latin typeface="BlinkMacSystemFont"/>
              </a:rPr>
              <a:t>Ceroni</a:t>
            </a:r>
            <a:r>
              <a:rPr lang="en-US" b="0" i="0" dirty="0">
                <a:solidFill>
                  <a:srgbClr val="212121"/>
                </a:solidFill>
                <a:effectLst/>
                <a:latin typeface="BlinkMacSystemFont"/>
              </a:rPr>
              <a:t> F, Stan GB, Ellis T. Overloaded and stressed: whole-cell considerations for bacterial synthetic biology. </a:t>
            </a:r>
            <a:r>
              <a:rPr lang="en-US" b="0" i="0" dirty="0" err="1">
                <a:solidFill>
                  <a:srgbClr val="212121"/>
                </a:solidFill>
                <a:effectLst/>
                <a:latin typeface="BlinkMacSystemFont"/>
              </a:rPr>
              <a:t>Curr</a:t>
            </a:r>
            <a:r>
              <a:rPr lang="en-US" b="0" i="0" dirty="0">
                <a:solidFill>
                  <a:srgbClr val="212121"/>
                </a:solidFill>
                <a:effectLst/>
                <a:latin typeface="BlinkMacSystemFont"/>
              </a:rPr>
              <a:t> </a:t>
            </a:r>
            <a:r>
              <a:rPr lang="en-US" b="0" i="0" dirty="0" err="1">
                <a:solidFill>
                  <a:srgbClr val="212121"/>
                </a:solidFill>
                <a:effectLst/>
                <a:latin typeface="BlinkMacSystemFont"/>
              </a:rPr>
              <a:t>Opin</a:t>
            </a:r>
            <a:r>
              <a:rPr lang="en-US" b="0" i="0" dirty="0">
                <a:solidFill>
                  <a:srgbClr val="212121"/>
                </a:solidFill>
                <a:effectLst/>
                <a:latin typeface="BlinkMacSystemFont"/>
              </a:rPr>
              <a:t> </a:t>
            </a:r>
            <a:r>
              <a:rPr lang="en-US" b="0" i="0" dirty="0" err="1">
                <a:solidFill>
                  <a:srgbClr val="212121"/>
                </a:solidFill>
                <a:effectLst/>
                <a:latin typeface="BlinkMacSystemFont"/>
              </a:rPr>
              <a:t>Microbiol</a:t>
            </a:r>
            <a:r>
              <a:rPr lang="en-US" b="0" i="0" dirty="0">
                <a:solidFill>
                  <a:srgbClr val="212121"/>
                </a:solidFill>
                <a:effectLst/>
                <a:latin typeface="BlinkMacSystemFont"/>
              </a:rPr>
              <a:t>. 2016 Oct;33:123-130. </a:t>
            </a:r>
            <a:r>
              <a:rPr lang="en-US" b="0" i="0" dirty="0" err="1">
                <a:solidFill>
                  <a:srgbClr val="212121"/>
                </a:solidFill>
                <a:effectLst/>
                <a:latin typeface="BlinkMacSystemFont"/>
              </a:rPr>
              <a:t>doi</a:t>
            </a:r>
            <a:r>
              <a:rPr lang="en-US" b="0" i="0" dirty="0">
                <a:solidFill>
                  <a:srgbClr val="212121"/>
                </a:solidFill>
                <a:effectLst/>
                <a:latin typeface="BlinkMacSystemFont"/>
              </a:rPr>
              <a:t>: 10.1016/j.mib.2016.07.009. </a:t>
            </a:r>
            <a:r>
              <a:rPr lang="en-US" b="0" i="0" dirty="0" err="1">
                <a:solidFill>
                  <a:srgbClr val="212121"/>
                </a:solidFill>
                <a:effectLst/>
                <a:latin typeface="BlinkMacSystemFont"/>
              </a:rPr>
              <a:t>Epub</a:t>
            </a:r>
            <a:r>
              <a:rPr lang="en-US" b="0" i="0" dirty="0">
                <a:solidFill>
                  <a:srgbClr val="212121"/>
                </a:solidFill>
                <a:effectLst/>
                <a:latin typeface="BlinkMacSystemFont"/>
              </a:rPr>
              <a:t> 2016 Aug 2. PMID: 27494248.</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11</a:t>
            </a:fld>
            <a:endParaRPr lang="en-US"/>
          </a:p>
        </p:txBody>
      </p:sp>
    </p:spTree>
    <p:extLst>
      <p:ext uri="{BB962C8B-B14F-4D97-AF65-F5344CB8AC3E}">
        <p14:creationId xmlns:p14="http://schemas.microsoft.com/office/powerpoint/2010/main" val="921644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There’s an obvious problem with the RFM I showed you previously. It doesn’t consider the dependence of the initiation on the number of free ribosomes. </a:t>
            </a:r>
          </a:p>
          <a:p>
            <a:r>
              <a:rPr lang="en-GB" dirty="0"/>
              <a:t>There is a resource-aware RFM, where we model the existence of a finite ribosome pool. The steady-state equations for that model are shown below. As before, lambda is the initiation rate and </a:t>
            </a:r>
            <a:r>
              <a:rPr lang="en-GB" dirty="0" err="1"/>
              <a:t>lambda_i</a:t>
            </a:r>
            <a:r>
              <a:rPr lang="en-GB" dirty="0"/>
              <a:t> are the elongation rates. U is the steady-state expected number of free ribosomes and </a:t>
            </a:r>
            <a:r>
              <a:rPr lang="en-GB" dirty="0" err="1"/>
              <a:t>Pi_i</a:t>
            </a:r>
            <a:r>
              <a:rPr lang="en-GB" dirty="0"/>
              <a:t> denotes how likely it is that the </a:t>
            </a:r>
            <a:r>
              <a:rPr lang="en-GB" dirty="0" err="1"/>
              <a:t>i_th</a:t>
            </a:r>
            <a:r>
              <a:rPr lang="en-GB" dirty="0"/>
              <a:t> ribosome site is occupied on the mRNA. These equations are intuitive and actually have an analytical solution, which is shown in </a:t>
            </a:r>
            <a:r>
              <a:rPr lang="en-GB" dirty="0" err="1"/>
              <a:t>Reuveni</a:t>
            </a:r>
            <a:r>
              <a:rPr lang="en-GB" dirty="0"/>
              <a:t> et al.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12</a:t>
            </a:fld>
            <a:endParaRPr lang="en-US"/>
          </a:p>
        </p:txBody>
      </p:sp>
    </p:spTree>
    <p:extLst>
      <p:ext uri="{BB962C8B-B14F-4D97-AF65-F5344CB8AC3E}">
        <p14:creationId xmlns:p14="http://schemas.microsoft.com/office/powerpoint/2010/main" val="1027288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Since RFM is a lot more efficient than TASEP it begs the question why we’re using TASEP in </a:t>
            </a:r>
            <a:r>
              <a:rPr lang="en-GB" dirty="0" err="1"/>
              <a:t>StoCellAtor</a:t>
            </a:r>
            <a:r>
              <a:rPr lang="en-GB" dirty="0"/>
              <a:t>. The truth is it’s not super clear how we can make still use RFM when we want to model other processes in the cell. As you know we have one RFM per mRNA, we can write multiple ones for multiple mRNAs, but what do we do if the number of mRNAs changes with time? </a:t>
            </a:r>
          </a:p>
          <a:p>
            <a:r>
              <a:rPr lang="en-GB" dirty="0"/>
              <a:t>In the contrary, it is straightforward to extend TASEP to a whole-cell setting: we just have to introduce new transitions apart from initiation and ribosome movement and define the rates of these new transitions, which include nutrient transport, metabolism, transcription, degradation, etc.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13</a:t>
            </a:fld>
            <a:endParaRPr lang="en-US"/>
          </a:p>
        </p:txBody>
      </p:sp>
    </p:spTree>
    <p:extLst>
      <p:ext uri="{BB962C8B-B14F-4D97-AF65-F5344CB8AC3E}">
        <p14:creationId xmlns:p14="http://schemas.microsoft.com/office/powerpoint/2010/main" val="279844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 </a:t>
            </a:r>
            <a:r>
              <a:rPr lang="en-GB" dirty="0" err="1"/>
              <a:t>turbidostat</a:t>
            </a:r>
            <a:r>
              <a:rPr lang="en-GB" dirty="0"/>
              <a:t>, the heterologous protein yield is only dependent on the heterologous protein production rate. The number of proteins produced by time t, is just the rate per cell times the number of cells times t. </a:t>
            </a:r>
          </a:p>
          <a:p>
            <a:r>
              <a:rPr lang="en-GB" dirty="0"/>
              <a:t>In exponential growth, the heterologous protein yield is also dependent on the cell’s growth rate. The number of proteins produced by time t can be computed using the formula at the bottom. We can get the heterologous production rate and growth rate from </a:t>
            </a:r>
            <a:r>
              <a:rPr lang="en-GB" dirty="0" err="1"/>
              <a:t>StoCellAtor</a:t>
            </a:r>
            <a:r>
              <a:rPr lang="en-GB"/>
              <a:t>. </a:t>
            </a:r>
            <a:endParaRPr lang="en-GB" dirty="0"/>
          </a:p>
        </p:txBody>
      </p:sp>
      <p:sp>
        <p:nvSpPr>
          <p:cNvPr id="4" name="Slide Number Placeholder 3"/>
          <p:cNvSpPr>
            <a:spLocks noGrp="1"/>
          </p:cNvSpPr>
          <p:nvPr>
            <p:ph type="sldNum" sz="quarter" idx="5"/>
          </p:nvPr>
        </p:nvSpPr>
        <p:spPr/>
        <p:txBody>
          <a:bodyPr/>
          <a:lstStyle/>
          <a:p>
            <a:fld id="{B2B476BC-7D4F-49D4-BDA6-AEB231688F3A}" type="slidenum">
              <a:rPr lang="en-US" smtClean="0"/>
              <a:t>14</a:t>
            </a:fld>
            <a:endParaRPr lang="en-US"/>
          </a:p>
        </p:txBody>
      </p:sp>
    </p:spTree>
    <p:extLst>
      <p:ext uri="{BB962C8B-B14F-4D97-AF65-F5344CB8AC3E}">
        <p14:creationId xmlns:p14="http://schemas.microsoft.com/office/powerpoint/2010/main" val="3033634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 had a whole-cell model to model synthetic gene expression, there are a few obvious things to input. In turn, we expect the model to provide us with the state of the cell, the most important outputs being the growth rate, the proteome partition and the heterologous production rate.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15</a:t>
            </a:fld>
            <a:endParaRPr lang="en-US"/>
          </a:p>
        </p:txBody>
      </p:sp>
    </p:spTree>
    <p:extLst>
      <p:ext uri="{BB962C8B-B14F-4D97-AF65-F5344CB8AC3E}">
        <p14:creationId xmlns:p14="http://schemas.microsoft.com/office/powerpoint/2010/main" val="710681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break </a:t>
            </a:r>
            <a:r>
              <a:rPr lang="en-GB" dirty="0" err="1"/>
              <a:t>StoCellAtor</a:t>
            </a:r>
            <a:r>
              <a:rPr lang="en-GB" dirty="0"/>
              <a:t> down further, we show that it really is a combination of two existing models: a detailed TASEP-based codon-level translation model and the stochastic version of the whole-cell model from </a:t>
            </a:r>
            <a:r>
              <a:rPr lang="en-GB" dirty="0" err="1"/>
              <a:t>Weisse</a:t>
            </a:r>
            <a:r>
              <a:rPr lang="en-GB" dirty="0"/>
              <a:t> et al.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16</a:t>
            </a:fld>
            <a:endParaRPr lang="en-US"/>
          </a:p>
        </p:txBody>
      </p:sp>
    </p:spTree>
    <p:extLst>
      <p:ext uri="{BB962C8B-B14F-4D97-AF65-F5344CB8AC3E}">
        <p14:creationId xmlns:p14="http://schemas.microsoft.com/office/powerpoint/2010/main" val="1230707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added-value of </a:t>
            </a:r>
            <a:r>
              <a:rPr lang="en-GB" dirty="0" err="1"/>
              <a:t>StoCellAtor</a:t>
            </a:r>
            <a:r>
              <a:rPr lang="en-GB" dirty="0"/>
              <a:t> lies in the detailed translation model compared to the model of </a:t>
            </a:r>
            <a:r>
              <a:rPr lang="en-GB" dirty="0" err="1"/>
              <a:t>Weisse</a:t>
            </a:r>
            <a:r>
              <a:rPr lang="en-GB" dirty="0"/>
              <a:t>, which uses a simple translation model without the consideration of polyribosomes or codons. </a:t>
            </a:r>
          </a:p>
          <a:p>
            <a:r>
              <a:rPr lang="en-GB" dirty="0"/>
              <a:t>In </a:t>
            </a:r>
            <a:r>
              <a:rPr lang="en-GB" dirty="0" err="1"/>
              <a:t>StoCellAtor</a:t>
            </a:r>
            <a:r>
              <a:rPr lang="en-GB" dirty="0"/>
              <a:t>, we can show the effect of burden as well as slow codons, which exacerbates burden due to the ribosomes forming a queue on the heterologous mRNA. </a:t>
            </a:r>
          </a:p>
          <a:p>
            <a:r>
              <a:rPr lang="en-GB" dirty="0"/>
              <a:t>We can use </a:t>
            </a:r>
            <a:r>
              <a:rPr lang="en-GB" dirty="0" err="1"/>
              <a:t>StoCellAtor</a:t>
            </a:r>
            <a:r>
              <a:rPr lang="en-GB" dirty="0"/>
              <a:t> to help in construct design, by, for example choosing a suitable RBS / promoter strength for a given synthetic gene and thereby optimizing the synthetic protein yield – we will show this later.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17</a:t>
            </a:fld>
            <a:endParaRPr lang="en-US"/>
          </a:p>
        </p:txBody>
      </p:sp>
    </p:spTree>
    <p:extLst>
      <p:ext uri="{BB962C8B-B14F-4D97-AF65-F5344CB8AC3E}">
        <p14:creationId xmlns:p14="http://schemas.microsoft.com/office/powerpoint/2010/main" val="1103985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thing of </a:t>
            </a:r>
            <a:r>
              <a:rPr lang="en-GB" dirty="0" err="1"/>
              <a:t>StoCellAtor</a:t>
            </a:r>
            <a:r>
              <a:rPr lang="en-GB" dirty="0"/>
              <a:t> as a black box taking in some inputs such as promoter/RBS strength, codon elongation rates, transcript length and nutrient quality. </a:t>
            </a:r>
          </a:p>
          <a:p>
            <a:r>
              <a:rPr lang="en-GB" dirty="0"/>
              <a:t>The output may vary depending on the application, but we expect the most commonly used outputs to be the growth rate, heterologous production rate, </a:t>
            </a:r>
            <a:r>
              <a:rPr lang="en-GB"/>
              <a:t>proteome fractions, number </a:t>
            </a:r>
            <a:r>
              <a:rPr lang="en-GB" dirty="0"/>
              <a:t>of heterologous proteins produced and ribosome density on the mRNA.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18</a:t>
            </a:fld>
            <a:endParaRPr lang="en-US"/>
          </a:p>
        </p:txBody>
      </p:sp>
    </p:spTree>
    <p:extLst>
      <p:ext uri="{BB962C8B-B14F-4D97-AF65-F5344CB8AC3E}">
        <p14:creationId xmlns:p14="http://schemas.microsoft.com/office/powerpoint/2010/main" val="2081145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summary here are a few insights </a:t>
            </a:r>
            <a:r>
              <a:rPr lang="en-GB" dirty="0" err="1"/>
              <a:t>StoCellAtor</a:t>
            </a:r>
            <a:r>
              <a:rPr lang="en-GB" dirty="0"/>
              <a:t> can help us gain. We can peek inside the cell at any given time, or we can examine the dynamics of synthetic protein production. To further illustrate, let’s watch a video where I plot some of the cell states against time.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19</a:t>
            </a:fld>
            <a:endParaRPr lang="en-US"/>
          </a:p>
        </p:txBody>
      </p:sp>
    </p:spTree>
    <p:extLst>
      <p:ext uri="{BB962C8B-B14F-4D97-AF65-F5344CB8AC3E}">
        <p14:creationId xmlns:p14="http://schemas.microsoft.com/office/powerpoint/2010/main" val="2324162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talk about…</a:t>
            </a:r>
          </a:p>
          <a:p>
            <a:r>
              <a:rPr lang="en-GB" b="1" dirty="0"/>
              <a:t>Course graining:</a:t>
            </a:r>
            <a:r>
              <a:rPr lang="en-GB" dirty="0"/>
              <a:t> Rather than individually simulating all different types of genes/mRNAs that exist within the bacterial cell, we bundle them into groups with similar properties. We defined 4 groups, just like in the paper by </a:t>
            </a:r>
            <a:r>
              <a:rPr lang="en-GB" dirty="0" err="1"/>
              <a:t>Weisse</a:t>
            </a:r>
            <a:r>
              <a:rPr lang="en-GB" dirty="0"/>
              <a:t>: Ribosomal, Enzymatic, Housekeeping and Heterologous (not native to the cell). These 4 groups have different parameters: e.g. maximum transcription rate.</a:t>
            </a:r>
          </a:p>
          <a:p>
            <a:r>
              <a:rPr lang="en-GB" b="1" dirty="0"/>
              <a:t>Steady-state:</a:t>
            </a:r>
            <a:r>
              <a:rPr lang="en-GB" dirty="0"/>
              <a:t> In the broad sense, steady-state means that the model outputs vary only negligibly by time. Once we reach steady-state, we can think of, for example, the heterologous protein production rate as a constant. </a:t>
            </a:r>
          </a:p>
          <a:p>
            <a:r>
              <a:rPr lang="en-GB" b="1" dirty="0"/>
              <a:t>Codon optimization: </a:t>
            </a:r>
            <a:r>
              <a:rPr lang="en-GB" dirty="0"/>
              <a:t>Multiple codons may code for the same amino acid, but it hugely matters which codons we use in a certain organism, since the translation speed of different codon coding for the same amino acid may be different. Introducing synonymous mutations to speed up protein translation is rereferred to as codon optimization. </a:t>
            </a:r>
          </a:p>
          <a:p>
            <a:r>
              <a:rPr lang="en-GB" b="1" dirty="0"/>
              <a:t>TASEP/RFM: </a:t>
            </a:r>
            <a:r>
              <a:rPr lang="en-GB" dirty="0"/>
              <a:t>These are the primary tools for codon-level translation modelling. TASEP is a computer simulation similar to the Gillespie algorithm, whereas RFM is a set of differential equations describing the dynamics of the ribosome movement on the mRNA.</a:t>
            </a:r>
          </a:p>
          <a:p>
            <a:r>
              <a:rPr lang="en-GB" b="1" dirty="0"/>
              <a:t>Burden</a:t>
            </a:r>
            <a:r>
              <a:rPr lang="en-GB" dirty="0"/>
              <a:t> on cell: Introducing unnatural, heterologous genetic material to the cell causes burden on the cell because the cell’s resources, such as polymerases, ribosomes and energy will be used to express the heterologous genetic material. </a:t>
            </a:r>
          </a:p>
          <a:p>
            <a:r>
              <a:rPr lang="en-GB" b="1" dirty="0"/>
              <a:t>Growth conditions</a:t>
            </a:r>
            <a:r>
              <a:rPr lang="en-GB" dirty="0"/>
              <a:t>: Here, we consider exponential growth and growth in a </a:t>
            </a:r>
            <a:r>
              <a:rPr lang="en-GB" dirty="0" err="1"/>
              <a:t>turbidostat</a:t>
            </a:r>
            <a:r>
              <a:rPr lang="en-GB" dirty="0"/>
              <a:t>. Whereas the former considers unlimited nutrients and cells growing exponentially, the latter considers constant cell density, i.e. constant number of cells.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a:t>
            </a:fld>
            <a:endParaRPr lang="en-US"/>
          </a:p>
        </p:txBody>
      </p:sp>
    </p:spTree>
    <p:extLst>
      <p:ext uri="{BB962C8B-B14F-4D97-AF65-F5344CB8AC3E}">
        <p14:creationId xmlns:p14="http://schemas.microsoft.com/office/powerpoint/2010/main" val="796677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simple applications follow – more are on the </a:t>
            </a:r>
            <a:r>
              <a:rPr lang="en-GB" dirty="0" err="1"/>
              <a:t>StoCellAtor</a:t>
            </a:r>
            <a:r>
              <a:rPr lang="en-GB" dirty="0"/>
              <a:t> GitHub page!</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20</a:t>
            </a:fld>
            <a:endParaRPr lang="en-US"/>
          </a:p>
        </p:txBody>
      </p:sp>
    </p:spTree>
    <p:extLst>
      <p:ext uri="{BB962C8B-B14F-4D97-AF65-F5344CB8AC3E}">
        <p14:creationId xmlns:p14="http://schemas.microsoft.com/office/powerpoint/2010/main" val="2703089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optimizing synthetic protein yield, we must consider the </a:t>
            </a:r>
            <a:r>
              <a:rPr lang="en-GB" dirty="0" err="1"/>
              <a:t>tradeoff</a:t>
            </a:r>
            <a:r>
              <a:rPr lang="en-GB" dirty="0"/>
              <a:t> between growth rate and heterologous protein production rate. Stronger promoter on the synthetic gene and stronger RBS help HPR, but they reduce the cell’s GR. Their effect not trivial if we want to consider protein yield. We also expect more ribosomal queues to reduce growth rate and the ribosomes are sequestered on the heterologous transcript rather than translating transcripts that are necessary for the cell’s survival. </a:t>
            </a:r>
          </a:p>
          <a:p>
            <a:endParaRPr lang="en-GB" dirty="0"/>
          </a:p>
          <a:p>
            <a:r>
              <a:rPr lang="en-GB" dirty="0"/>
              <a:t>More about burden: </a:t>
            </a:r>
            <a:r>
              <a:rPr lang="en-US" b="0" i="0" dirty="0">
                <a:solidFill>
                  <a:srgbClr val="212121"/>
                </a:solidFill>
                <a:effectLst/>
                <a:latin typeface="BlinkMacSystemFont"/>
              </a:rPr>
              <a:t>Borkowski O, </a:t>
            </a:r>
            <a:r>
              <a:rPr lang="en-US" b="0" i="0" dirty="0" err="1">
                <a:solidFill>
                  <a:srgbClr val="212121"/>
                </a:solidFill>
                <a:effectLst/>
                <a:latin typeface="BlinkMacSystemFont"/>
              </a:rPr>
              <a:t>Ceroni</a:t>
            </a:r>
            <a:r>
              <a:rPr lang="en-US" b="0" i="0" dirty="0">
                <a:solidFill>
                  <a:srgbClr val="212121"/>
                </a:solidFill>
                <a:effectLst/>
                <a:latin typeface="BlinkMacSystemFont"/>
              </a:rPr>
              <a:t> F, Stan GB, Ellis T. Overloaded and stressed: whole-cell considerations for bacterial synthetic biology. </a:t>
            </a:r>
            <a:r>
              <a:rPr lang="en-US" b="0" i="0" dirty="0" err="1">
                <a:solidFill>
                  <a:srgbClr val="212121"/>
                </a:solidFill>
                <a:effectLst/>
                <a:latin typeface="BlinkMacSystemFont"/>
              </a:rPr>
              <a:t>Curr</a:t>
            </a:r>
            <a:r>
              <a:rPr lang="en-US" b="0" i="0" dirty="0">
                <a:solidFill>
                  <a:srgbClr val="212121"/>
                </a:solidFill>
                <a:effectLst/>
                <a:latin typeface="BlinkMacSystemFont"/>
              </a:rPr>
              <a:t> </a:t>
            </a:r>
            <a:r>
              <a:rPr lang="en-US" b="0" i="0" dirty="0" err="1">
                <a:solidFill>
                  <a:srgbClr val="212121"/>
                </a:solidFill>
                <a:effectLst/>
                <a:latin typeface="BlinkMacSystemFont"/>
              </a:rPr>
              <a:t>Opin</a:t>
            </a:r>
            <a:r>
              <a:rPr lang="en-US" b="0" i="0" dirty="0">
                <a:solidFill>
                  <a:srgbClr val="212121"/>
                </a:solidFill>
                <a:effectLst/>
                <a:latin typeface="BlinkMacSystemFont"/>
              </a:rPr>
              <a:t> </a:t>
            </a:r>
            <a:r>
              <a:rPr lang="en-US" b="0" i="0" dirty="0" err="1">
                <a:solidFill>
                  <a:srgbClr val="212121"/>
                </a:solidFill>
                <a:effectLst/>
                <a:latin typeface="BlinkMacSystemFont"/>
              </a:rPr>
              <a:t>Microbiol</a:t>
            </a:r>
            <a:r>
              <a:rPr lang="en-US" b="0" i="0" dirty="0">
                <a:solidFill>
                  <a:srgbClr val="212121"/>
                </a:solidFill>
                <a:effectLst/>
                <a:latin typeface="BlinkMacSystemFont"/>
              </a:rPr>
              <a:t>. 2016 Oct;33:123-130. </a:t>
            </a:r>
            <a:r>
              <a:rPr lang="en-US" b="0" i="0" dirty="0" err="1">
                <a:solidFill>
                  <a:srgbClr val="212121"/>
                </a:solidFill>
                <a:effectLst/>
                <a:latin typeface="BlinkMacSystemFont"/>
              </a:rPr>
              <a:t>doi</a:t>
            </a:r>
            <a:r>
              <a:rPr lang="en-US" b="0" i="0" dirty="0">
                <a:solidFill>
                  <a:srgbClr val="212121"/>
                </a:solidFill>
                <a:effectLst/>
                <a:latin typeface="BlinkMacSystemFont"/>
              </a:rPr>
              <a:t>: 10.1016/j.mib.2016.07.009. </a:t>
            </a:r>
            <a:r>
              <a:rPr lang="en-US" b="0" i="0" dirty="0" err="1">
                <a:solidFill>
                  <a:srgbClr val="212121"/>
                </a:solidFill>
                <a:effectLst/>
                <a:latin typeface="BlinkMacSystemFont"/>
              </a:rPr>
              <a:t>Epub</a:t>
            </a:r>
            <a:r>
              <a:rPr lang="en-US" b="0" i="0" dirty="0">
                <a:solidFill>
                  <a:srgbClr val="212121"/>
                </a:solidFill>
                <a:effectLst/>
                <a:latin typeface="BlinkMacSystemFont"/>
              </a:rPr>
              <a:t> 2016 Aug 2. PMID: 27494248.</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21</a:t>
            </a:fld>
            <a:endParaRPr lang="en-US"/>
          </a:p>
        </p:txBody>
      </p:sp>
    </p:spTree>
    <p:extLst>
      <p:ext uri="{BB962C8B-B14F-4D97-AF65-F5344CB8AC3E}">
        <p14:creationId xmlns:p14="http://schemas.microsoft.com/office/powerpoint/2010/main" val="3104022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know that no model is perfect, but some are useful. We would like to show that not only does </a:t>
            </a:r>
            <a:r>
              <a:rPr lang="en-GB" dirty="0" err="1"/>
              <a:t>StoCellAtor</a:t>
            </a:r>
            <a:r>
              <a:rPr lang="en-GB" dirty="0"/>
              <a:t> can capture and explain behaviours related to burden and slow codons, but it is also coherent with well-known growth relationships observed in </a:t>
            </a:r>
            <a:r>
              <a:rPr lang="en-GB" dirty="0" err="1"/>
              <a:t>E.Coli</a:t>
            </a:r>
            <a:r>
              <a:rPr lang="en-GB" dirty="0"/>
              <a:t>. These graphs are from the famous paper by Scott et al and the left shows </a:t>
            </a:r>
            <a:r>
              <a:rPr lang="en-US" b="0" i="0" dirty="0" err="1">
                <a:solidFill>
                  <a:srgbClr val="222222"/>
                </a:solidFill>
                <a:effectLst/>
                <a:latin typeface="Arial" panose="020B0604020202020204" pitchFamily="34" charset="0"/>
              </a:rPr>
              <a:t>Schaechter’s</a:t>
            </a:r>
            <a:r>
              <a:rPr lang="en-US" b="0" i="0" dirty="0">
                <a:solidFill>
                  <a:srgbClr val="222222"/>
                </a:solidFill>
                <a:effectLst/>
                <a:latin typeface="Arial" panose="020B0604020202020204" pitchFamily="34" charset="0"/>
              </a:rPr>
              <a:t> law: the linear relationship between growth rate and RNA/protein ratio. The right one shows how growth rate declines linearly with the proteome fraction of the unnecessary protein produced by the cell. (The heterologous proteome fraction increases with IPTG induction of the T7 promoters. The different lines are for different strains grown on different medium.)</a:t>
            </a:r>
            <a:endParaRPr lang="en-GB" dirty="0"/>
          </a:p>
          <a:p>
            <a:endParaRPr lang="en-GB" dirty="0"/>
          </a:p>
          <a:p>
            <a:r>
              <a:rPr lang="en-US" b="0" i="0" dirty="0">
                <a:solidFill>
                  <a:srgbClr val="212121"/>
                </a:solidFill>
                <a:effectLst/>
                <a:latin typeface="BlinkMacSystemFont"/>
              </a:rPr>
              <a:t>Scott M, Gunderson CW, </a:t>
            </a:r>
            <a:r>
              <a:rPr lang="en-US" b="0" i="0" dirty="0" err="1">
                <a:solidFill>
                  <a:srgbClr val="212121"/>
                </a:solidFill>
                <a:effectLst/>
                <a:latin typeface="BlinkMacSystemFont"/>
              </a:rPr>
              <a:t>Mateescu</a:t>
            </a:r>
            <a:r>
              <a:rPr lang="en-US" b="0" i="0" dirty="0">
                <a:solidFill>
                  <a:srgbClr val="212121"/>
                </a:solidFill>
                <a:effectLst/>
                <a:latin typeface="BlinkMacSystemFont"/>
              </a:rPr>
              <a:t> EM, Zhang Z, Hwa T. Interdependence of cell growth and gene expression: origins and consequences. Science. 2010 Nov 19;330(6007):1099-102. </a:t>
            </a:r>
            <a:r>
              <a:rPr lang="en-US" b="0" i="0" dirty="0" err="1">
                <a:solidFill>
                  <a:srgbClr val="212121"/>
                </a:solidFill>
                <a:effectLst/>
                <a:latin typeface="BlinkMacSystemFont"/>
              </a:rPr>
              <a:t>doi</a:t>
            </a:r>
            <a:r>
              <a:rPr lang="en-US" b="0" i="0" dirty="0">
                <a:solidFill>
                  <a:srgbClr val="212121"/>
                </a:solidFill>
                <a:effectLst/>
                <a:latin typeface="BlinkMacSystemFont"/>
              </a:rPr>
              <a:t>: 10.1126/science.1192588. PMID: 21097934.</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22</a:t>
            </a:fld>
            <a:endParaRPr lang="en-US"/>
          </a:p>
        </p:txBody>
      </p:sp>
    </p:spTree>
    <p:extLst>
      <p:ext uri="{BB962C8B-B14F-4D97-AF65-F5344CB8AC3E}">
        <p14:creationId xmlns:p14="http://schemas.microsoft.com/office/powerpoint/2010/main" val="1896506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Remarkably, </a:t>
            </a:r>
            <a:r>
              <a:rPr lang="en-GB" dirty="0" err="1"/>
              <a:t>StoCellAtor</a:t>
            </a:r>
            <a:r>
              <a:rPr lang="en-GB" dirty="0"/>
              <a:t> recovers these relationships without a sweat. On the left, we show Monod’s growth law, and the middle shows the reproduction of </a:t>
            </a:r>
            <a:r>
              <a:rPr lang="en-US" b="0" i="0" dirty="0" err="1">
                <a:solidFill>
                  <a:srgbClr val="222222"/>
                </a:solidFill>
                <a:effectLst/>
                <a:latin typeface="Arial" panose="020B0604020202020204" pitchFamily="34" charset="0"/>
              </a:rPr>
              <a:t>Schaechter’s</a:t>
            </a:r>
            <a:r>
              <a:rPr lang="en-US" b="0" i="0" dirty="0">
                <a:solidFill>
                  <a:srgbClr val="222222"/>
                </a:solidFill>
                <a:effectLst/>
                <a:latin typeface="Arial" panose="020B0604020202020204" pitchFamily="34" charset="0"/>
              </a:rPr>
              <a:t> law and the right one recovers the linear relationship between growth and unnecessary protein fraction.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23</a:t>
            </a:fld>
            <a:endParaRPr lang="en-US"/>
          </a:p>
        </p:txBody>
      </p:sp>
    </p:spTree>
    <p:extLst>
      <p:ext uri="{BB962C8B-B14F-4D97-AF65-F5344CB8AC3E}">
        <p14:creationId xmlns:p14="http://schemas.microsoft.com/office/powerpoint/2010/main" val="3679418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talk a little bit about the methods. We’re essentially extending the TASEP methodology for processes other than translation. We define biochemical reaction rates, in most cases following the ones described in </a:t>
            </a:r>
            <a:r>
              <a:rPr lang="en-GB" dirty="0" err="1"/>
              <a:t>Weisse</a:t>
            </a:r>
            <a:r>
              <a:rPr lang="en-GB" dirty="0"/>
              <a:t> et al. As in TASEP, in the simulation, we’re drawing from exponential distributions and the time between two events is exponentially distributed with a mean which is the sum of all the rates corresponding to possible transitions from the current state. </a:t>
            </a:r>
          </a:p>
          <a:p>
            <a:r>
              <a:rPr lang="en-GB" dirty="0"/>
              <a:t>Let’s look at an example: transcription of the housekeeping mRNAs. We see Hill kinetics with respect to the available energy (g), and negative autoregulation with Hill coefficient </a:t>
            </a:r>
            <a:r>
              <a:rPr lang="en-GB" dirty="0" err="1"/>
              <a:t>h_I</a:t>
            </a:r>
            <a:r>
              <a:rPr lang="en-GB" dirty="0"/>
              <a:t>. The parameter values and variables can be looked up in the adjacent tables. This is taken from the Supplementary material of the original article.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24</a:t>
            </a:fld>
            <a:endParaRPr lang="en-US"/>
          </a:p>
        </p:txBody>
      </p:sp>
    </p:spTree>
    <p:extLst>
      <p:ext uri="{BB962C8B-B14F-4D97-AF65-F5344CB8AC3E}">
        <p14:creationId xmlns:p14="http://schemas.microsoft.com/office/powerpoint/2010/main" val="1358430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have a glimpse of how it’s coded up in </a:t>
            </a:r>
            <a:r>
              <a:rPr lang="en-GB" dirty="0" err="1"/>
              <a:t>Matlab</a:t>
            </a:r>
            <a:r>
              <a:rPr lang="en-GB" dirty="0"/>
              <a:t>. On the left you see the calculation of the transcription rate. On the right, we draw a time from exponential distribution and a random number to randomly (but proportionally to rates) select the next transition.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25</a:t>
            </a:fld>
            <a:endParaRPr lang="en-US"/>
          </a:p>
        </p:txBody>
      </p:sp>
    </p:spTree>
    <p:extLst>
      <p:ext uri="{BB962C8B-B14F-4D97-AF65-F5344CB8AC3E}">
        <p14:creationId xmlns:p14="http://schemas.microsoft.com/office/powerpoint/2010/main" val="281313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think of our model as a Markov chain with changing transition probabilities. There are no obvious rules for convergences of such processes, in fact not even a guarantee of convergence. Hence, we check manually that each of our simulations have converged.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26</a:t>
            </a:fld>
            <a:endParaRPr lang="en-US"/>
          </a:p>
        </p:txBody>
      </p:sp>
    </p:spTree>
    <p:extLst>
      <p:ext uri="{BB962C8B-B14F-4D97-AF65-F5344CB8AC3E}">
        <p14:creationId xmlns:p14="http://schemas.microsoft.com/office/powerpoint/2010/main" val="2649232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conducted simulations in the following design space…</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27</a:t>
            </a:fld>
            <a:endParaRPr lang="en-US"/>
          </a:p>
        </p:txBody>
      </p:sp>
    </p:spTree>
    <p:extLst>
      <p:ext uri="{BB962C8B-B14F-4D97-AF65-F5344CB8AC3E}">
        <p14:creationId xmlns:p14="http://schemas.microsoft.com/office/powerpoint/2010/main" val="2024673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a graph that show indisputably, how important it is to take ribosomal queuing into account. And to take ribosomal queuing into account, you need a codon-level translation model.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32</a:t>
            </a:fld>
            <a:endParaRPr lang="en-US"/>
          </a:p>
        </p:txBody>
      </p:sp>
    </p:spTree>
    <p:extLst>
      <p:ext uri="{BB962C8B-B14F-4D97-AF65-F5344CB8AC3E}">
        <p14:creationId xmlns:p14="http://schemas.microsoft.com/office/powerpoint/2010/main" val="3703730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first show you a graph of the main results and then describe them. Top left you see that the </a:t>
            </a:r>
            <a:r>
              <a:rPr lang="en-GB" dirty="0" err="1"/>
              <a:t>H_rate</a:t>
            </a:r>
            <a:r>
              <a:rPr lang="en-GB" dirty="0"/>
              <a:t> increases with both increase of </a:t>
            </a:r>
            <a:r>
              <a:rPr lang="en-GB" dirty="0" err="1"/>
              <a:t>prom_H</a:t>
            </a:r>
            <a:r>
              <a:rPr lang="en-GB" dirty="0"/>
              <a:t>, the strength of the heterologous promoter and with RBH_H. Then top right, we see that the opposite is true for the growth rate.  We already know the explanation – it is burden! Bottom left, we see that the linear relationship between growth rate and </a:t>
            </a:r>
            <a:r>
              <a:rPr lang="en-GB" dirty="0" err="1"/>
              <a:t>H_rate</a:t>
            </a:r>
            <a:r>
              <a:rPr lang="en-GB" dirty="0"/>
              <a:t> break down with slow codons – in fact, we see in the three highlighted cases that 3 constructs have the same </a:t>
            </a:r>
            <a:r>
              <a:rPr lang="en-GB" dirty="0" err="1"/>
              <a:t>H_rate</a:t>
            </a:r>
            <a:r>
              <a:rPr lang="en-GB" dirty="0"/>
              <a:t>, but dramatically different growth rate. This shows how important it is to optimize constructs. The bottom right plot shows the ribosome density at each ribosome footprint along the heterologous mRNA – we observe the effect of queuing on the 5’ end of slow codon.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33</a:t>
            </a:fld>
            <a:endParaRPr lang="en-US"/>
          </a:p>
        </p:txBody>
      </p:sp>
    </p:spTree>
    <p:extLst>
      <p:ext uri="{BB962C8B-B14F-4D97-AF65-F5344CB8AC3E}">
        <p14:creationId xmlns:p14="http://schemas.microsoft.com/office/powerpoint/2010/main" val="411287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Rather than individually simulating all different types of genes/mRNAs that exist within the bacterial cell, we bundle them into groups with similar properties. We defined 4 groups, just like in the paper by </a:t>
            </a:r>
            <a:r>
              <a:rPr lang="en-GB" dirty="0" err="1"/>
              <a:t>Weisse</a:t>
            </a:r>
            <a:r>
              <a:rPr lang="en-GB" dirty="0"/>
              <a:t>: Ribosomal, Enzymatic, Housekeeping and Heterologous (not native to the cell). These 4 groups have different parameters: e.g. maximum transcription rate, but can also have different amino acid length and transcription kinetics. </a:t>
            </a:r>
          </a:p>
          <a:p>
            <a:endParaRPr lang="en-GB" dirty="0"/>
          </a:p>
          <a:p>
            <a:r>
              <a:rPr lang="en-US" b="0" i="0" dirty="0" err="1">
                <a:solidFill>
                  <a:srgbClr val="222222"/>
                </a:solidFill>
                <a:effectLst/>
                <a:latin typeface="Arial" panose="020B0604020202020204" pitchFamily="34" charset="0"/>
              </a:rPr>
              <a:t>Weiße</a:t>
            </a:r>
            <a:r>
              <a:rPr lang="en-US" b="0" i="0" dirty="0">
                <a:solidFill>
                  <a:srgbClr val="222222"/>
                </a:solidFill>
                <a:effectLst/>
                <a:latin typeface="Arial" panose="020B0604020202020204" pitchFamily="34" charset="0"/>
              </a:rPr>
              <a:t>, A.Y.; </a:t>
            </a:r>
            <a:r>
              <a:rPr lang="en-US" b="0" i="0" dirty="0" err="1">
                <a:solidFill>
                  <a:srgbClr val="222222"/>
                </a:solidFill>
                <a:effectLst/>
                <a:latin typeface="Arial" panose="020B0604020202020204" pitchFamily="34" charset="0"/>
              </a:rPr>
              <a:t>Oyarzún</a:t>
            </a:r>
            <a:r>
              <a:rPr lang="en-US" b="0" i="0" dirty="0">
                <a:solidFill>
                  <a:srgbClr val="222222"/>
                </a:solidFill>
                <a:effectLst/>
                <a:latin typeface="Arial" panose="020B0604020202020204" pitchFamily="34" charset="0"/>
              </a:rPr>
              <a:t>, D.A.; </a:t>
            </a:r>
            <a:r>
              <a:rPr lang="en-US" b="0" i="0" dirty="0" err="1">
                <a:solidFill>
                  <a:srgbClr val="222222"/>
                </a:solidFill>
                <a:effectLst/>
                <a:latin typeface="Arial" panose="020B0604020202020204" pitchFamily="34" charset="0"/>
              </a:rPr>
              <a:t>Danos</a:t>
            </a:r>
            <a:r>
              <a:rPr lang="en-US" b="0" i="0" dirty="0">
                <a:solidFill>
                  <a:srgbClr val="222222"/>
                </a:solidFill>
                <a:effectLst/>
                <a:latin typeface="Arial" panose="020B0604020202020204" pitchFamily="34" charset="0"/>
              </a:rPr>
              <a:t>, V.; Swain, P.S. Mechanistic links between cellular trade-offs, gene expression, and growth. </a:t>
            </a:r>
            <a:r>
              <a:rPr lang="en-US" b="0" i="1" dirty="0">
                <a:solidFill>
                  <a:srgbClr val="222222"/>
                </a:solidFill>
                <a:effectLst/>
                <a:latin typeface="Arial" panose="020B0604020202020204" pitchFamily="34" charset="0"/>
              </a:rPr>
              <a:t>Proc. Natl. Acad. Sci. USA</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2015</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112</a:t>
            </a:r>
            <a:r>
              <a:rPr lang="en-US" b="0" i="0" dirty="0">
                <a:solidFill>
                  <a:srgbClr val="222222"/>
                </a:solidFill>
                <a:effectLst/>
                <a:latin typeface="Arial" panose="020B0604020202020204" pitchFamily="34" charset="0"/>
              </a:rPr>
              <a:t>, E1038–E1047.</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a:t>
            </a:fld>
            <a:endParaRPr lang="en-US"/>
          </a:p>
        </p:txBody>
      </p:sp>
    </p:spTree>
    <p:extLst>
      <p:ext uri="{BB962C8B-B14F-4D97-AF65-F5344CB8AC3E}">
        <p14:creationId xmlns:p14="http://schemas.microsoft.com/office/powerpoint/2010/main" val="29779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talk about heterologous protein yield and construct optimization. Let’s start by looking at the bottom part of the graph first. As the time progresses constructs with higher growth rate become better at producing higher protein yield – no wonder, we’re looking at exponential growth here, so with time, the number of existing cells is more and more important than the individual cell’s heterologous protein production rate in determining protein production yield. </a:t>
            </a:r>
          </a:p>
          <a:p>
            <a:endParaRPr lang="en-GB" dirty="0"/>
          </a:p>
          <a:p>
            <a:r>
              <a:rPr lang="en-GB" dirty="0"/>
              <a:t>On the top, we see an arbitrary metric, that gives the intuition whether promoter or RBS strength are more important in determining protein yield. The formula is on the graph, I leave a few seconds for everyone to look at it. The intuition behind the formula is the following: imagine that the yield values in the 3*3 square are symmetric along the dotted line. Then, of course, the RBS strength and protein strength are equally important. Now start thinking about putting higher values in one of the off-diagonal cells. If the promoter index is higher, then the formula will give you what you expect: that promoter is more important. We can plot these importance scores over time to get the graph on the top right.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35</a:t>
            </a:fld>
            <a:endParaRPr lang="en-US"/>
          </a:p>
        </p:txBody>
      </p:sp>
    </p:spTree>
    <p:extLst>
      <p:ext uri="{BB962C8B-B14F-4D97-AF65-F5344CB8AC3E}">
        <p14:creationId xmlns:p14="http://schemas.microsoft.com/office/powerpoint/2010/main" val="3909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our model’s drawback is that it doesn’t use actual codon translation rates measured for each protein produced in </a:t>
            </a:r>
            <a:r>
              <a:rPr lang="en-GB" dirty="0" err="1"/>
              <a:t>E.Coli</a:t>
            </a:r>
            <a:r>
              <a:rPr lang="en-GB" dirty="0"/>
              <a:t>. This is obviously very difficult to obtain. We could at least do it for the heterologous protein and then measure expression and conduct correlation studies, but we haven’t done this yet. </a:t>
            </a:r>
          </a:p>
          <a:p>
            <a:r>
              <a:rPr lang="en-GB" dirty="0"/>
              <a:t>Alternatively, instead of measuring experimentally, one can infer relative codon rates in a host organism using the tRNA adaptation index. It is based on the number of different mRNAs available within the host cell with the pairing anticodon.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dos Reis, M., Savva, R. &amp; </a:t>
            </a:r>
            <a:r>
              <a:rPr lang="en-US" dirty="0" err="1"/>
              <a:t>Wernisch</a:t>
            </a:r>
            <a:r>
              <a:rPr lang="en-US" dirty="0"/>
              <a:t>, L. Solving the riddle of codon usage preferences: a test for translational selection. </a:t>
            </a:r>
            <a:r>
              <a:rPr lang="en-US" dirty="0" err="1"/>
              <a:t>Nucl</a:t>
            </a:r>
            <a:r>
              <a:rPr lang="en-US" dirty="0"/>
              <a:t>. Acids Res. 32, 5036–5044 (2004).</a:t>
            </a:r>
          </a:p>
          <a:p>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37</a:t>
            </a:fld>
            <a:endParaRPr lang="en-US"/>
          </a:p>
        </p:txBody>
      </p:sp>
    </p:spTree>
    <p:extLst>
      <p:ext uri="{BB962C8B-B14F-4D97-AF65-F5344CB8AC3E}">
        <p14:creationId xmlns:p14="http://schemas.microsoft.com/office/powerpoint/2010/main" val="1076511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we look at two double slow codon cases; one at the very first ribosomal footprint and one at the fifth ribosomal footprint.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40</a:t>
            </a:fld>
            <a:endParaRPr lang="en-US"/>
          </a:p>
        </p:txBody>
      </p:sp>
    </p:spTree>
    <p:extLst>
      <p:ext uri="{BB962C8B-B14F-4D97-AF65-F5344CB8AC3E}">
        <p14:creationId xmlns:p14="http://schemas.microsoft.com/office/powerpoint/2010/main" val="360770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see that putting a slow codon at the very beginning increased the growth rate and reduced the number of ribosomes queuing.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42</a:t>
            </a:fld>
            <a:endParaRPr lang="en-US"/>
          </a:p>
        </p:txBody>
      </p:sp>
    </p:spTree>
    <p:extLst>
      <p:ext uri="{BB962C8B-B14F-4D97-AF65-F5344CB8AC3E}">
        <p14:creationId xmlns:p14="http://schemas.microsoft.com/office/powerpoint/2010/main" val="26418484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look at the case when we have 2 slow codons, and the first slow codon is right at the first ribosomal footprint with relative rate of 0.1. We compare it with the case with no slow codon on the first ribosomal footprint and to the case of a 10 times lower RBS strength.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43</a:t>
            </a:fld>
            <a:endParaRPr lang="en-US"/>
          </a:p>
        </p:txBody>
      </p:sp>
    </p:spTree>
    <p:extLst>
      <p:ext uri="{BB962C8B-B14F-4D97-AF65-F5344CB8AC3E}">
        <p14:creationId xmlns:p14="http://schemas.microsoft.com/office/powerpoint/2010/main" val="29730411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44</a:t>
            </a:fld>
            <a:endParaRPr lang="en-US"/>
          </a:p>
        </p:txBody>
      </p:sp>
    </p:spTree>
    <p:extLst>
      <p:ext uri="{BB962C8B-B14F-4D97-AF65-F5344CB8AC3E}">
        <p14:creationId xmlns:p14="http://schemas.microsoft.com/office/powerpoint/2010/main" val="22122132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In the end, the slow codon at the beginning didn’t make much difference compared to no slow codon there – the rate wasn’t that low and it didn’t act like a lower RBS. Presumably because the ribosome binding also depends on the number of free ribosomes. </a:t>
            </a:r>
            <a:endParaRPr lang="en-US" i="0" dirty="0"/>
          </a:p>
        </p:txBody>
      </p:sp>
      <p:sp>
        <p:nvSpPr>
          <p:cNvPr id="4" name="Slide Number Placeholder 3"/>
          <p:cNvSpPr>
            <a:spLocks noGrp="1"/>
          </p:cNvSpPr>
          <p:nvPr>
            <p:ph type="sldNum" sz="quarter" idx="5"/>
          </p:nvPr>
        </p:nvSpPr>
        <p:spPr/>
        <p:txBody>
          <a:bodyPr/>
          <a:lstStyle/>
          <a:p>
            <a:fld id="{B2B476BC-7D4F-49D4-BDA6-AEB231688F3A}" type="slidenum">
              <a:rPr lang="en-US" smtClean="0"/>
              <a:t>45</a:t>
            </a:fld>
            <a:endParaRPr lang="en-US"/>
          </a:p>
        </p:txBody>
      </p:sp>
    </p:spTree>
    <p:extLst>
      <p:ext uri="{BB962C8B-B14F-4D97-AF65-F5344CB8AC3E}">
        <p14:creationId xmlns:p14="http://schemas.microsoft.com/office/powerpoint/2010/main" val="32357334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do the same experiment, but now the promoter strength is 1. We essentially obtain the same conclusion.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46</a:t>
            </a:fld>
            <a:endParaRPr lang="en-US"/>
          </a:p>
        </p:txBody>
      </p:sp>
    </p:spTree>
    <p:extLst>
      <p:ext uri="{BB962C8B-B14F-4D97-AF65-F5344CB8AC3E}">
        <p14:creationId xmlns:p14="http://schemas.microsoft.com/office/powerpoint/2010/main" val="1164063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dynamical system is in steady-state in the broad sense, when it only changes negligibly with time. Just like in the graphs below, you see that H, the Heterologous protein production rate stabilizes after a certain time. That’s the time when the model reaches steady-state (given all other internal states have reached steady-state). We normally care about the steady-state output values in a model as the dynamics before is transient.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a:t>
            </a:fld>
            <a:endParaRPr lang="en-US"/>
          </a:p>
        </p:txBody>
      </p:sp>
    </p:spTree>
    <p:extLst>
      <p:ext uri="{BB962C8B-B14F-4D97-AF65-F5344CB8AC3E}">
        <p14:creationId xmlns:p14="http://schemas.microsoft.com/office/powerpoint/2010/main" val="3146865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Multiple triplets may code for the same amino acid, which gives rise to codon optimization: you still code for the same protein, but with codons that are the most efficiently translated in the host organism. The translation rate of different codons depends on the internal abundance of the tRNA species with the anticodon. There’s also a well-known proxy for translation rate of certain codons in an organism called the codon adaptation index (CAI). However, Welch et al shows no correlations between expression of certain proteins and CAI. There is a more recent adaptation index called the tRNA adaptation index, that take the internal tRNA abundances in the organism into account. </a:t>
            </a:r>
          </a:p>
          <a:p>
            <a:endParaRPr lang="en-GB" dirty="0"/>
          </a:p>
          <a:p>
            <a:r>
              <a:rPr lang="en-US" dirty="0"/>
              <a:t>dos Reis, M., Savva, R. &amp; </a:t>
            </a:r>
            <a:r>
              <a:rPr lang="en-US" dirty="0" err="1"/>
              <a:t>Wernisch</a:t>
            </a:r>
            <a:r>
              <a:rPr lang="en-US" dirty="0"/>
              <a:t>, L. Solving the riddle of codon usage preferences: a test for translational selection. </a:t>
            </a:r>
            <a:r>
              <a:rPr lang="en-US" dirty="0" err="1"/>
              <a:t>Nucl</a:t>
            </a:r>
            <a:r>
              <a:rPr lang="en-US" dirty="0"/>
              <a:t>. Acids Res. 32, 5036–5044 (2004).</a:t>
            </a:r>
          </a:p>
        </p:txBody>
      </p:sp>
      <p:sp>
        <p:nvSpPr>
          <p:cNvPr id="4" name="Slide Number Placeholder 3"/>
          <p:cNvSpPr>
            <a:spLocks noGrp="1"/>
          </p:cNvSpPr>
          <p:nvPr>
            <p:ph type="sldNum" sz="quarter" idx="5"/>
          </p:nvPr>
        </p:nvSpPr>
        <p:spPr/>
        <p:txBody>
          <a:bodyPr/>
          <a:lstStyle/>
          <a:p>
            <a:fld id="{B2B476BC-7D4F-49D4-BDA6-AEB231688F3A}" type="slidenum">
              <a:rPr lang="en-US" smtClean="0"/>
              <a:t>5</a:t>
            </a:fld>
            <a:endParaRPr lang="en-US"/>
          </a:p>
        </p:txBody>
      </p:sp>
    </p:spTree>
    <p:extLst>
      <p:ext uri="{BB962C8B-B14F-4D97-AF65-F5344CB8AC3E}">
        <p14:creationId xmlns:p14="http://schemas.microsoft.com/office/powerpoint/2010/main" val="797495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020"/>
                </a:solidFill>
                <a:effectLst/>
                <a:latin typeface="Helvetica" panose="020B0604020202020204" pitchFamily="34" charset="0"/>
              </a:rPr>
              <a:t>Welch et al made 40 version of the same commercially valuable protein by introducing synonymous mutations. The screenshot from the final dataset shows how strikingly different expression level can be: The A variants all code for the same amino acid sequence, but their absolute expression ranges from 0 to 206 ug/ml. </a:t>
            </a:r>
          </a:p>
          <a:p>
            <a:endParaRPr lang="en-US" b="0" i="0" dirty="0">
              <a:solidFill>
                <a:srgbClr val="202020"/>
              </a:solidFill>
              <a:effectLst/>
              <a:latin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020"/>
                </a:solidFill>
                <a:effectLst/>
                <a:latin typeface="Helvetica" panose="020B0604020202020204" pitchFamily="34" charset="0"/>
              </a:rPr>
              <a:t>Welch M, Govindarajan S, Ness JE, Villalobos A, Gurney A, Minshull J, et al. (2009) Design Parameters to Control Synthetic Gene Expression in </a:t>
            </a:r>
            <a:r>
              <a:rPr lang="en-US" b="0" i="1" dirty="0">
                <a:solidFill>
                  <a:srgbClr val="202020"/>
                </a:solidFill>
                <a:effectLst/>
                <a:latin typeface="Helvetica" panose="020B0604020202020204" pitchFamily="34" charset="0"/>
              </a:rPr>
              <a:t>Escherichia coli</a:t>
            </a:r>
            <a:r>
              <a:rPr lang="en-US" b="0" i="0" dirty="0">
                <a:solidFill>
                  <a:srgbClr val="202020"/>
                </a:solidFill>
                <a:effectLst/>
                <a:latin typeface="Helvetica" panose="020B0604020202020204" pitchFamily="34" charset="0"/>
              </a:rPr>
              <a:t>. </a:t>
            </a:r>
            <a:r>
              <a:rPr lang="en-US" b="0" i="0" dirty="0" err="1">
                <a:solidFill>
                  <a:srgbClr val="202020"/>
                </a:solidFill>
                <a:effectLst/>
                <a:latin typeface="Helvetica" panose="020B0604020202020204" pitchFamily="34" charset="0"/>
              </a:rPr>
              <a:t>PLoS</a:t>
            </a:r>
            <a:r>
              <a:rPr lang="en-US" b="0" i="0" dirty="0">
                <a:solidFill>
                  <a:srgbClr val="202020"/>
                </a:solidFill>
                <a:effectLst/>
                <a:latin typeface="Helvetica" panose="020B0604020202020204" pitchFamily="34" charset="0"/>
              </a:rPr>
              <a:t> ONE 4(9): e7002. https://doi.org/10.1371/journal.pone.0007002</a:t>
            </a:r>
          </a:p>
          <a:p>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6</a:t>
            </a:fld>
            <a:endParaRPr lang="en-US"/>
          </a:p>
        </p:txBody>
      </p:sp>
    </p:spTree>
    <p:extLst>
      <p:ext uri="{BB962C8B-B14F-4D97-AF65-F5344CB8AC3E}">
        <p14:creationId xmlns:p14="http://schemas.microsoft.com/office/powerpoint/2010/main" val="1150751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 will describe the Ribosome Flow Model. The governing equations are shown below. Pi is the probability that there’s a ribosome on position </a:t>
            </a:r>
            <a:r>
              <a:rPr lang="en-GB" dirty="0" err="1"/>
              <a:t>i</a:t>
            </a:r>
            <a:r>
              <a:rPr lang="en-GB" dirty="0"/>
              <a:t> on the mRNA. Lambda is the initiation rate and </a:t>
            </a:r>
            <a:r>
              <a:rPr lang="en-GB" dirty="0" err="1"/>
              <a:t>lambda_i</a:t>
            </a:r>
            <a:r>
              <a:rPr lang="en-GB" dirty="0"/>
              <a:t> is the translation rate on codon </a:t>
            </a:r>
            <a:r>
              <a:rPr lang="en-GB" dirty="0" err="1"/>
              <a:t>i</a:t>
            </a:r>
            <a:r>
              <a:rPr lang="en-GB" dirty="0"/>
              <a:t>. You can observe that if the probability that codon site (i+1) is occupied is high, the probability of transitioning out of position </a:t>
            </a:r>
            <a:r>
              <a:rPr lang="en-GB" dirty="0" err="1"/>
              <a:t>i</a:t>
            </a:r>
            <a:r>
              <a:rPr lang="en-GB" dirty="0"/>
              <a:t> is low. </a:t>
            </a:r>
          </a:p>
          <a:p>
            <a:endParaRPr lang="en-GB" dirty="0"/>
          </a:p>
          <a:p>
            <a:r>
              <a:rPr lang="en-GB" dirty="0"/>
              <a:t>Graph from: </a:t>
            </a:r>
            <a:r>
              <a:rPr lang="en-US" b="0" i="0" dirty="0" err="1">
                <a:solidFill>
                  <a:srgbClr val="202020"/>
                </a:solidFill>
                <a:effectLst/>
                <a:latin typeface="Helvetica" panose="020B0604020202020204" pitchFamily="34" charset="0"/>
              </a:rPr>
              <a:t>Reuveni</a:t>
            </a:r>
            <a:r>
              <a:rPr lang="en-US" b="0" i="0" dirty="0">
                <a:solidFill>
                  <a:srgbClr val="202020"/>
                </a:solidFill>
                <a:effectLst/>
                <a:latin typeface="Helvetica" panose="020B0604020202020204" pitchFamily="34" charset="0"/>
              </a:rPr>
              <a:t> S, </a:t>
            </a:r>
            <a:r>
              <a:rPr lang="en-US" b="0" i="0" dirty="0" err="1">
                <a:solidFill>
                  <a:srgbClr val="202020"/>
                </a:solidFill>
                <a:effectLst/>
                <a:latin typeface="Helvetica" panose="020B0604020202020204" pitchFamily="34" charset="0"/>
              </a:rPr>
              <a:t>Meilijson</a:t>
            </a:r>
            <a:r>
              <a:rPr lang="en-US" b="0" i="0" dirty="0">
                <a:solidFill>
                  <a:srgbClr val="202020"/>
                </a:solidFill>
                <a:effectLst/>
                <a:latin typeface="Helvetica" panose="020B0604020202020204" pitchFamily="34" charset="0"/>
              </a:rPr>
              <a:t> I, </a:t>
            </a:r>
            <a:r>
              <a:rPr lang="en-US" b="0" i="0" dirty="0" err="1">
                <a:solidFill>
                  <a:srgbClr val="202020"/>
                </a:solidFill>
                <a:effectLst/>
                <a:latin typeface="Helvetica" panose="020B0604020202020204" pitchFamily="34" charset="0"/>
              </a:rPr>
              <a:t>Kupiec</a:t>
            </a:r>
            <a:r>
              <a:rPr lang="en-US" b="0" i="0" dirty="0">
                <a:solidFill>
                  <a:srgbClr val="202020"/>
                </a:solidFill>
                <a:effectLst/>
                <a:latin typeface="Helvetica" panose="020B0604020202020204" pitchFamily="34" charset="0"/>
              </a:rPr>
              <a:t> M, </a:t>
            </a:r>
            <a:r>
              <a:rPr lang="en-US" b="0" i="0" dirty="0" err="1">
                <a:solidFill>
                  <a:srgbClr val="202020"/>
                </a:solidFill>
                <a:effectLst/>
                <a:latin typeface="Helvetica" panose="020B0604020202020204" pitchFamily="34" charset="0"/>
              </a:rPr>
              <a:t>Ruppin</a:t>
            </a:r>
            <a:r>
              <a:rPr lang="en-US" b="0" i="0" dirty="0">
                <a:solidFill>
                  <a:srgbClr val="202020"/>
                </a:solidFill>
                <a:effectLst/>
                <a:latin typeface="Helvetica" panose="020B0604020202020204" pitchFamily="34" charset="0"/>
              </a:rPr>
              <a:t> E, </a:t>
            </a:r>
            <a:r>
              <a:rPr lang="en-US" b="0" i="0" dirty="0" err="1">
                <a:solidFill>
                  <a:srgbClr val="202020"/>
                </a:solidFill>
                <a:effectLst/>
                <a:latin typeface="Helvetica" panose="020B0604020202020204" pitchFamily="34" charset="0"/>
              </a:rPr>
              <a:t>Tuller</a:t>
            </a:r>
            <a:r>
              <a:rPr lang="en-US" b="0" i="0" dirty="0">
                <a:solidFill>
                  <a:srgbClr val="202020"/>
                </a:solidFill>
                <a:effectLst/>
                <a:latin typeface="Helvetica" panose="020B0604020202020204" pitchFamily="34" charset="0"/>
              </a:rPr>
              <a:t> T (2011) Genome-Scale Analysis of Translation Elongation with a Ribosome Flow Model. </a:t>
            </a:r>
            <a:r>
              <a:rPr lang="en-US" b="0" i="0" dirty="0" err="1">
                <a:solidFill>
                  <a:srgbClr val="202020"/>
                </a:solidFill>
                <a:effectLst/>
                <a:latin typeface="Helvetica" panose="020B0604020202020204" pitchFamily="34" charset="0"/>
              </a:rPr>
              <a:t>PLoS</a:t>
            </a:r>
            <a:r>
              <a:rPr lang="en-US" b="0" i="0" dirty="0">
                <a:solidFill>
                  <a:srgbClr val="202020"/>
                </a:solidFill>
                <a:effectLst/>
                <a:latin typeface="Helvetica" panose="020B0604020202020204" pitchFamily="34" charset="0"/>
              </a:rPr>
              <a:t> </a:t>
            </a:r>
            <a:r>
              <a:rPr lang="en-US" b="0" i="0" dirty="0" err="1">
                <a:solidFill>
                  <a:srgbClr val="202020"/>
                </a:solidFill>
                <a:effectLst/>
                <a:latin typeface="Helvetica" panose="020B0604020202020204" pitchFamily="34" charset="0"/>
              </a:rPr>
              <a:t>Comput</a:t>
            </a:r>
            <a:r>
              <a:rPr lang="en-US" b="0" i="0" dirty="0">
                <a:solidFill>
                  <a:srgbClr val="202020"/>
                </a:solidFill>
                <a:effectLst/>
                <a:latin typeface="Helvetica" panose="020B0604020202020204" pitchFamily="34" charset="0"/>
              </a:rPr>
              <a:t> Biol 7(9): e1002127. https://doi.org/10.1371/journal.pcbi.1002127</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7</a:t>
            </a:fld>
            <a:endParaRPr lang="en-US"/>
          </a:p>
        </p:txBody>
      </p:sp>
    </p:spTree>
    <p:extLst>
      <p:ext uri="{BB962C8B-B14F-4D97-AF65-F5344CB8AC3E}">
        <p14:creationId xmlns:p14="http://schemas.microsoft.com/office/powerpoint/2010/main" val="2222687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TASEP is a way to simulate the movement of the ribosome on the mRNA. Considering one ribosome, we assume that the time between initiation attempts is distributed exponentially with rate lambda, which is the initiation rate. Similarly, the time between transition attempts from site </a:t>
            </a:r>
            <a:r>
              <a:rPr lang="en-GB" dirty="0" err="1"/>
              <a:t>i</a:t>
            </a:r>
            <a:r>
              <a:rPr lang="en-GB" dirty="0"/>
              <a:t> to (i+1) is also exponentially distributed with mean of the translation rate on site </a:t>
            </a:r>
            <a:r>
              <a:rPr lang="en-GB" dirty="0" err="1"/>
              <a:t>i</a:t>
            </a:r>
            <a:r>
              <a:rPr lang="en-GB" dirty="0"/>
              <a:t>. </a:t>
            </a:r>
          </a:p>
          <a:p>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8</a:t>
            </a:fld>
            <a:endParaRPr lang="en-US"/>
          </a:p>
        </p:txBody>
      </p:sp>
    </p:spTree>
    <p:extLst>
      <p:ext uri="{BB962C8B-B14F-4D97-AF65-F5344CB8AC3E}">
        <p14:creationId xmlns:p14="http://schemas.microsoft.com/office/powerpoint/2010/main" val="3553578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Right image taken from </a:t>
            </a:r>
            <a:r>
              <a:rPr lang="en-GB" dirty="0" err="1"/>
              <a:t>Reuveni</a:t>
            </a:r>
            <a:r>
              <a:rPr lang="en-GB" dirty="0"/>
              <a:t> et al. These graph illustrate that the RFM is the mean-field approximation of TASEP. RFM takes minutes to compute, whereas to get a long enough TASEP simulation to infer the steady-state expected values can take days. </a:t>
            </a:r>
          </a:p>
          <a:p>
            <a:endParaRPr lang="en-GB" dirty="0"/>
          </a:p>
          <a:p>
            <a:r>
              <a:rPr lang="en-GB" dirty="0"/>
              <a:t>It is shown in </a:t>
            </a:r>
            <a:r>
              <a:rPr lang="en-GB" dirty="0" err="1"/>
              <a:t>Algar</a:t>
            </a:r>
            <a:r>
              <a:rPr lang="en-GB" dirty="0"/>
              <a:t> et al that if we mean-field approximate TASEP, we can RFM. </a:t>
            </a:r>
          </a:p>
          <a:p>
            <a:r>
              <a:rPr lang="en-US" b="0" i="0" dirty="0">
                <a:solidFill>
                  <a:srgbClr val="333333"/>
                </a:solidFill>
                <a:effectLst/>
                <a:latin typeface="Arial" panose="020B0604020202020204" pitchFamily="34" charset="0"/>
              </a:rPr>
              <a:t>R. J. R. </a:t>
            </a:r>
            <a:r>
              <a:rPr lang="en-US" b="0" i="0" dirty="0" err="1">
                <a:solidFill>
                  <a:srgbClr val="333333"/>
                </a:solidFill>
                <a:effectLst/>
                <a:latin typeface="Arial" panose="020B0604020202020204" pitchFamily="34" charset="0"/>
              </a:rPr>
              <a:t>Algar</a:t>
            </a:r>
            <a:r>
              <a:rPr lang="en-US" b="0" i="0" dirty="0">
                <a:solidFill>
                  <a:srgbClr val="333333"/>
                </a:solidFill>
                <a:effectLst/>
                <a:latin typeface="Arial" panose="020B0604020202020204" pitchFamily="34" charset="0"/>
              </a:rPr>
              <a:t>, T. Ellis and G. . -B. Stan, "Modelling essential interactions between synthetic genes and their chassis cell," </a:t>
            </a:r>
            <a:r>
              <a:rPr lang="en-US" b="0" i="1" dirty="0">
                <a:solidFill>
                  <a:srgbClr val="333333"/>
                </a:solidFill>
                <a:effectLst/>
                <a:latin typeface="Arial" panose="020B0604020202020204" pitchFamily="34" charset="0"/>
              </a:rPr>
              <a:t>53rd IEEE Conference on Decision and Control</a:t>
            </a:r>
            <a:r>
              <a:rPr lang="en-US" b="0" i="0" dirty="0">
                <a:solidFill>
                  <a:srgbClr val="333333"/>
                </a:solidFill>
                <a:effectLst/>
                <a:latin typeface="Arial" panose="020B0604020202020204" pitchFamily="34" charset="0"/>
              </a:rPr>
              <a:t>, 2014, pp. 5437-5444, </a:t>
            </a:r>
            <a:r>
              <a:rPr lang="en-US" b="0" i="0" dirty="0" err="1">
                <a:solidFill>
                  <a:srgbClr val="333333"/>
                </a:solidFill>
                <a:effectLst/>
                <a:latin typeface="Arial" panose="020B0604020202020204" pitchFamily="34" charset="0"/>
              </a:rPr>
              <a:t>doi</a:t>
            </a:r>
            <a:r>
              <a:rPr lang="en-US" b="0" i="0" dirty="0">
                <a:solidFill>
                  <a:srgbClr val="333333"/>
                </a:solidFill>
                <a:effectLst/>
                <a:latin typeface="Arial" panose="020B0604020202020204" pitchFamily="34" charset="0"/>
              </a:rPr>
              <a:t>: 10.1109/CDC.2014.7040239.</a:t>
            </a:r>
            <a:endParaRPr lang="en-GB" dirty="0"/>
          </a:p>
          <a:p>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9</a:t>
            </a:fld>
            <a:endParaRPr lang="en-US"/>
          </a:p>
        </p:txBody>
      </p:sp>
    </p:spTree>
    <p:extLst>
      <p:ext uri="{BB962C8B-B14F-4D97-AF65-F5344CB8AC3E}">
        <p14:creationId xmlns:p14="http://schemas.microsoft.com/office/powerpoint/2010/main" val="412056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4EE2-218B-2304-511F-E77B96C1E4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D2FCCB-86E6-B70A-23FB-9DBDE9394D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1BC4AB-A7C5-D6BF-540C-CC137CB96E79}"/>
              </a:ext>
            </a:extLst>
          </p:cNvPr>
          <p:cNvSpPr>
            <a:spLocks noGrp="1"/>
          </p:cNvSpPr>
          <p:nvPr>
            <p:ph type="dt" sz="half" idx="10"/>
          </p:nvPr>
        </p:nvSpPr>
        <p:spPr/>
        <p:txBody>
          <a:bodyPr/>
          <a:lstStyle/>
          <a:p>
            <a:fld id="{0FBC4AAF-0D75-46B1-B3A6-533FD583DDA3}" type="datetimeFigureOut">
              <a:rPr lang="en-US" smtClean="0"/>
              <a:t>11/13/2022</a:t>
            </a:fld>
            <a:endParaRPr lang="en-US"/>
          </a:p>
        </p:txBody>
      </p:sp>
      <p:sp>
        <p:nvSpPr>
          <p:cNvPr id="5" name="Footer Placeholder 4">
            <a:extLst>
              <a:ext uri="{FF2B5EF4-FFF2-40B4-BE49-F238E27FC236}">
                <a16:creationId xmlns:a16="http://schemas.microsoft.com/office/drawing/2014/main" id="{C1CA775F-0DC7-975C-9E71-91E8D9FEA2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53C7CC-7352-4B13-2E4B-37A2C222A383}"/>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3138514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4ABC8-BC7D-C8FD-4301-19A1790D4B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64EF38-298C-538B-724A-4EB7E113B1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0AC04-7482-884C-11F1-FF92DD344A2E}"/>
              </a:ext>
            </a:extLst>
          </p:cNvPr>
          <p:cNvSpPr>
            <a:spLocks noGrp="1"/>
          </p:cNvSpPr>
          <p:nvPr>
            <p:ph type="dt" sz="half" idx="10"/>
          </p:nvPr>
        </p:nvSpPr>
        <p:spPr/>
        <p:txBody>
          <a:bodyPr/>
          <a:lstStyle/>
          <a:p>
            <a:fld id="{0FBC4AAF-0D75-46B1-B3A6-533FD583DDA3}" type="datetimeFigureOut">
              <a:rPr lang="en-US" smtClean="0"/>
              <a:t>11/13/2022</a:t>
            </a:fld>
            <a:endParaRPr lang="en-US"/>
          </a:p>
        </p:txBody>
      </p:sp>
      <p:sp>
        <p:nvSpPr>
          <p:cNvPr id="5" name="Footer Placeholder 4">
            <a:extLst>
              <a:ext uri="{FF2B5EF4-FFF2-40B4-BE49-F238E27FC236}">
                <a16:creationId xmlns:a16="http://schemas.microsoft.com/office/drawing/2014/main" id="{3F129B3A-83F0-184D-33F2-ABDAE75E81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C52D12-14CB-009D-8168-D5621FC947EF}"/>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3321927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8C302B-0C4F-0103-D9C6-6FBFD3D665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EB61FA-410E-59B0-A684-BB57447BF5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0390C0-7A3A-178A-25A3-40C5B8CCFCB8}"/>
              </a:ext>
            </a:extLst>
          </p:cNvPr>
          <p:cNvSpPr>
            <a:spLocks noGrp="1"/>
          </p:cNvSpPr>
          <p:nvPr>
            <p:ph type="dt" sz="half" idx="10"/>
          </p:nvPr>
        </p:nvSpPr>
        <p:spPr/>
        <p:txBody>
          <a:bodyPr/>
          <a:lstStyle/>
          <a:p>
            <a:fld id="{0FBC4AAF-0D75-46B1-B3A6-533FD583DDA3}" type="datetimeFigureOut">
              <a:rPr lang="en-US" smtClean="0"/>
              <a:t>11/13/2022</a:t>
            </a:fld>
            <a:endParaRPr lang="en-US"/>
          </a:p>
        </p:txBody>
      </p:sp>
      <p:sp>
        <p:nvSpPr>
          <p:cNvPr id="5" name="Footer Placeholder 4">
            <a:extLst>
              <a:ext uri="{FF2B5EF4-FFF2-40B4-BE49-F238E27FC236}">
                <a16:creationId xmlns:a16="http://schemas.microsoft.com/office/drawing/2014/main" id="{CCCE14A7-ACD5-473D-1EAB-17B882B252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282B53-3B6F-9EAF-026D-DA1A183FA04D}"/>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2914013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069392B-ADD3-44A7-94E7-4AB9C164CC5C}" type="datetimeFigureOut">
              <a:rPr lang="en-GB" smtClean="0"/>
              <a:t>13/11/2022</a:t>
            </a:fld>
            <a:endParaRPr lang="en-GB"/>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GB"/>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576928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69392B-ADD3-44A7-94E7-4AB9C164CC5C}" type="datetimeFigureOut">
              <a:rPr lang="en-GB" smtClean="0"/>
              <a:t>13/11/2022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1984431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69392B-ADD3-44A7-94E7-4AB9C164CC5C}" type="datetimeFigureOut">
              <a:rPr lang="en-GB" smtClean="0"/>
              <a:t>13/11/2022</a:t>
            </a:fld>
            <a:endParaRPr lang="en-GB"/>
          </a:p>
        </p:txBody>
      </p:sp>
      <p:sp>
        <p:nvSpPr>
          <p:cNvPr id="5" name="Footer Placeholder 4"/>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1127694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69392B-ADD3-44A7-94E7-4AB9C164CC5C}" type="datetimeFigureOut">
              <a:rPr lang="en-GB" smtClean="0"/>
              <a:t>13/11/2022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2988190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69392B-ADD3-44A7-94E7-4AB9C164CC5C}" type="datetimeFigureOut">
              <a:rPr lang="en-GB" smtClean="0"/>
              <a:t>13/11/2022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14970355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69392B-ADD3-44A7-94E7-4AB9C164CC5C}" type="datetimeFigureOut">
              <a:rPr lang="en-GB" smtClean="0"/>
              <a:t>13/11/2022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26100492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69392B-ADD3-44A7-94E7-4AB9C164CC5C}" type="datetimeFigureOut">
              <a:rPr lang="en-GB" smtClean="0"/>
              <a:t>13/11/2022</a:t>
            </a:fld>
            <a:endParaRPr lang="en-GB"/>
          </a:p>
        </p:txBody>
      </p:sp>
      <p:sp>
        <p:nvSpPr>
          <p:cNvPr id="3" name="Footer Placeholder 2"/>
          <p:cNvSpPr>
            <a:spLocks noGrp="1"/>
          </p:cNvSpPr>
          <p:nvPr>
            <p:ph type="ftr" sz="quarter" idx="11"/>
          </p:nvPr>
        </p:nvSpPr>
        <p:spPr/>
        <p:txBody>
          <a:bodyPr/>
          <a:lstStyle/>
          <a:p>
            <a:endParaRPr lang="en-GB"/>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41066230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69392B-ADD3-44A7-94E7-4AB9C164CC5C}" type="datetimeFigureOut">
              <a:rPr lang="en-GB" smtClean="0"/>
              <a:t>13/11/2022</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657262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EC16F-E5AA-08B8-08E2-F8FED77277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5C6B47-91DF-D9F7-8D90-D3A8510872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BAE38-267E-5675-B8E3-48CAA59BAE96}"/>
              </a:ext>
            </a:extLst>
          </p:cNvPr>
          <p:cNvSpPr>
            <a:spLocks noGrp="1"/>
          </p:cNvSpPr>
          <p:nvPr>
            <p:ph type="dt" sz="half" idx="10"/>
          </p:nvPr>
        </p:nvSpPr>
        <p:spPr/>
        <p:txBody>
          <a:bodyPr/>
          <a:lstStyle/>
          <a:p>
            <a:fld id="{0FBC4AAF-0D75-46B1-B3A6-533FD583DDA3}" type="datetimeFigureOut">
              <a:rPr lang="en-US" smtClean="0"/>
              <a:t>11/13/2022</a:t>
            </a:fld>
            <a:endParaRPr lang="en-US"/>
          </a:p>
        </p:txBody>
      </p:sp>
      <p:sp>
        <p:nvSpPr>
          <p:cNvPr id="5" name="Footer Placeholder 4">
            <a:extLst>
              <a:ext uri="{FF2B5EF4-FFF2-40B4-BE49-F238E27FC236}">
                <a16:creationId xmlns:a16="http://schemas.microsoft.com/office/drawing/2014/main" id="{03865BED-7184-05D9-48CF-463C6DCEB9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1F6F4-0F20-DBB1-0B8C-4631BA1BD3CB}"/>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4170329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69392B-ADD3-44A7-94E7-4AB9C164CC5C}" type="datetimeFigureOut">
              <a:rPr lang="en-GB" smtClean="0"/>
              <a:t>13/11/2022</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2027991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69392B-ADD3-44A7-94E7-4AB9C164CC5C}" type="datetimeFigureOut">
              <a:rPr lang="en-GB" smtClean="0"/>
              <a:t>13/11/2022</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2724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069392B-ADD3-44A7-94E7-4AB9C164CC5C}" type="datetimeFigureOut">
              <a:rPr lang="en-GB" smtClean="0"/>
              <a:t>13/11/2022</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2143758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069392B-ADD3-44A7-94E7-4AB9C164CC5C}" type="datetimeFigureOut">
              <a:rPr lang="en-GB" smtClean="0"/>
              <a:t>13/11/2022</a:t>
            </a:fld>
            <a:endParaRPr lang="en-GB"/>
          </a:p>
        </p:txBody>
      </p:sp>
      <p:sp>
        <p:nvSpPr>
          <p:cNvPr id="5" name="Footer Placeholder 4"/>
          <p:cNvSpPr>
            <a:spLocks noGrp="1"/>
          </p:cNvSpPr>
          <p:nvPr>
            <p:ph type="ftr" sz="quarter" idx="11"/>
          </p:nvPr>
        </p:nvSpPr>
        <p:spPr/>
        <p:txBody>
          <a:bodyPr/>
          <a:lstStyle/>
          <a:p>
            <a:endParaRPr lang="en-GB"/>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4290045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69392B-ADD3-44A7-94E7-4AB9C164CC5C}" type="datetimeFigureOut">
              <a:rPr lang="en-GB" smtClean="0"/>
              <a:t>13/11/2022</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873568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069392B-ADD3-44A7-94E7-4AB9C164CC5C}" type="datetimeFigureOut">
              <a:rPr lang="en-GB" smtClean="0"/>
              <a:t>13/11/2022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24903417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069392B-ADD3-44A7-94E7-4AB9C164CC5C}" type="datetimeFigureOut">
              <a:rPr lang="en-GB" smtClean="0"/>
              <a:t>13/11/2022</a:t>
            </a:fld>
            <a:endParaRPr lang="en-GB"/>
          </a:p>
        </p:txBody>
      </p:sp>
      <p:sp>
        <p:nvSpPr>
          <p:cNvPr id="8" name="Footer Placeholder 7"/>
          <p:cNvSpPr>
            <a:spLocks noGrp="1"/>
          </p:cNvSpPr>
          <p:nvPr>
            <p:ph type="ftr" sz="quarter" idx="11"/>
          </p:nvPr>
        </p:nvSpPr>
        <p:spPr>
          <a:xfrm>
            <a:off x="561111" y="6391838"/>
            <a:ext cx="3644282" cy="304801"/>
          </a:xfrm>
        </p:spPr>
        <p:txBody>
          <a:bodyPr/>
          <a:lstStyle/>
          <a:p>
            <a:endParaRPr lang="en-GB"/>
          </a:p>
        </p:txBody>
      </p:sp>
      <p:sp>
        <p:nvSpPr>
          <p:cNvPr id="9" name="Slide Number Placeholder 8"/>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23067833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069392B-ADD3-44A7-94E7-4AB9C164CC5C}" type="datetimeFigureOut">
              <a:rPr lang="en-GB" smtClean="0"/>
              <a:t>13/11/2022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19770740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069392B-ADD3-44A7-94E7-4AB9C164CC5C}" type="datetimeFigureOut">
              <a:rPr lang="en-GB" smtClean="0"/>
              <a:t>13/11/2022</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217629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A44B-C6E0-AA81-7A4D-A76FAFBB79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0F55BF-5C61-B4C8-BCB1-B51577284B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609917-E5C1-6C6F-7D9C-456DD514D0BB}"/>
              </a:ext>
            </a:extLst>
          </p:cNvPr>
          <p:cNvSpPr>
            <a:spLocks noGrp="1"/>
          </p:cNvSpPr>
          <p:nvPr>
            <p:ph type="dt" sz="half" idx="10"/>
          </p:nvPr>
        </p:nvSpPr>
        <p:spPr/>
        <p:txBody>
          <a:bodyPr/>
          <a:lstStyle/>
          <a:p>
            <a:fld id="{0FBC4AAF-0D75-46B1-B3A6-533FD583DDA3}" type="datetimeFigureOut">
              <a:rPr lang="en-US" smtClean="0"/>
              <a:t>11/13/2022</a:t>
            </a:fld>
            <a:endParaRPr lang="en-US"/>
          </a:p>
        </p:txBody>
      </p:sp>
      <p:sp>
        <p:nvSpPr>
          <p:cNvPr id="5" name="Footer Placeholder 4">
            <a:extLst>
              <a:ext uri="{FF2B5EF4-FFF2-40B4-BE49-F238E27FC236}">
                <a16:creationId xmlns:a16="http://schemas.microsoft.com/office/drawing/2014/main" id="{C6B3D590-2CC7-E80D-0BE7-44EB42DCFC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B5DF7F-4D7F-24EC-4D38-5286E0910614}"/>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2073171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D9A4-932F-2FAF-9BC0-573D6A65A6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32043E-0751-67BC-EB66-7FEF31BFA3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EA94A5-A2ED-25FD-DE59-F34F503B95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9F073B-7D56-76F0-B531-62528243432B}"/>
              </a:ext>
            </a:extLst>
          </p:cNvPr>
          <p:cNvSpPr>
            <a:spLocks noGrp="1"/>
          </p:cNvSpPr>
          <p:nvPr>
            <p:ph type="dt" sz="half" idx="10"/>
          </p:nvPr>
        </p:nvSpPr>
        <p:spPr/>
        <p:txBody>
          <a:bodyPr/>
          <a:lstStyle/>
          <a:p>
            <a:fld id="{0FBC4AAF-0D75-46B1-B3A6-533FD583DDA3}" type="datetimeFigureOut">
              <a:rPr lang="en-US" smtClean="0"/>
              <a:t>11/13/2022</a:t>
            </a:fld>
            <a:endParaRPr lang="en-US"/>
          </a:p>
        </p:txBody>
      </p:sp>
      <p:sp>
        <p:nvSpPr>
          <p:cNvPr id="6" name="Footer Placeholder 5">
            <a:extLst>
              <a:ext uri="{FF2B5EF4-FFF2-40B4-BE49-F238E27FC236}">
                <a16:creationId xmlns:a16="http://schemas.microsoft.com/office/drawing/2014/main" id="{BDB0A4AA-5504-9C07-51F1-A688E67530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986C4C-E115-6156-4C15-499BF353BD3E}"/>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345520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5B5D6-C19F-1631-2A20-CBD774581B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D3F97-DDCD-313E-CFB0-47BA01739F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990DE5-7188-A988-2798-E997898664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29755C-1D6D-EFF7-B16A-A008C958AE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56496B-1ABA-F4F6-E781-7F7CD4C5E5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CFB47C-A56F-194F-2262-75274A7CACB2}"/>
              </a:ext>
            </a:extLst>
          </p:cNvPr>
          <p:cNvSpPr>
            <a:spLocks noGrp="1"/>
          </p:cNvSpPr>
          <p:nvPr>
            <p:ph type="dt" sz="half" idx="10"/>
          </p:nvPr>
        </p:nvSpPr>
        <p:spPr/>
        <p:txBody>
          <a:bodyPr/>
          <a:lstStyle/>
          <a:p>
            <a:fld id="{0FBC4AAF-0D75-46B1-B3A6-533FD583DDA3}" type="datetimeFigureOut">
              <a:rPr lang="en-US" smtClean="0"/>
              <a:t>11/13/2022</a:t>
            </a:fld>
            <a:endParaRPr lang="en-US"/>
          </a:p>
        </p:txBody>
      </p:sp>
      <p:sp>
        <p:nvSpPr>
          <p:cNvPr id="8" name="Footer Placeholder 7">
            <a:extLst>
              <a:ext uri="{FF2B5EF4-FFF2-40B4-BE49-F238E27FC236}">
                <a16:creationId xmlns:a16="http://schemas.microsoft.com/office/drawing/2014/main" id="{11A547C4-15F2-199A-2BFA-B1E09ED567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D4BBB9-47C9-1569-CF8E-4B90C80FCA06}"/>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1325853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0EA4-D2A1-BE3C-8D9A-1B22576487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15E2C3-69D4-926E-C293-8CF72FB1A024}"/>
              </a:ext>
            </a:extLst>
          </p:cNvPr>
          <p:cNvSpPr>
            <a:spLocks noGrp="1"/>
          </p:cNvSpPr>
          <p:nvPr>
            <p:ph type="dt" sz="half" idx="10"/>
          </p:nvPr>
        </p:nvSpPr>
        <p:spPr/>
        <p:txBody>
          <a:bodyPr/>
          <a:lstStyle/>
          <a:p>
            <a:fld id="{0FBC4AAF-0D75-46B1-B3A6-533FD583DDA3}" type="datetimeFigureOut">
              <a:rPr lang="en-US" smtClean="0"/>
              <a:t>11/13/2022</a:t>
            </a:fld>
            <a:endParaRPr lang="en-US"/>
          </a:p>
        </p:txBody>
      </p:sp>
      <p:sp>
        <p:nvSpPr>
          <p:cNvPr id="4" name="Footer Placeholder 3">
            <a:extLst>
              <a:ext uri="{FF2B5EF4-FFF2-40B4-BE49-F238E27FC236}">
                <a16:creationId xmlns:a16="http://schemas.microsoft.com/office/drawing/2014/main" id="{EB12CFAE-5534-7F17-59AC-9DA70CE4BB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100971-F39C-FBC9-4D1F-1A70989AA596}"/>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2955549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CB50E9-BC1F-D5A8-7173-34DFEDF9BC14}"/>
              </a:ext>
            </a:extLst>
          </p:cNvPr>
          <p:cNvSpPr>
            <a:spLocks noGrp="1"/>
          </p:cNvSpPr>
          <p:nvPr>
            <p:ph type="dt" sz="half" idx="10"/>
          </p:nvPr>
        </p:nvSpPr>
        <p:spPr/>
        <p:txBody>
          <a:bodyPr/>
          <a:lstStyle/>
          <a:p>
            <a:fld id="{0FBC4AAF-0D75-46B1-B3A6-533FD583DDA3}" type="datetimeFigureOut">
              <a:rPr lang="en-US" smtClean="0"/>
              <a:t>11/13/2022</a:t>
            </a:fld>
            <a:endParaRPr lang="en-US"/>
          </a:p>
        </p:txBody>
      </p:sp>
      <p:sp>
        <p:nvSpPr>
          <p:cNvPr id="3" name="Footer Placeholder 2">
            <a:extLst>
              <a:ext uri="{FF2B5EF4-FFF2-40B4-BE49-F238E27FC236}">
                <a16:creationId xmlns:a16="http://schemas.microsoft.com/office/drawing/2014/main" id="{D68A1C6F-F924-D557-A09F-98F03105B0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3421AD-DD30-0ECB-2569-D2EE9C046BD7}"/>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355987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0E3AD-1C80-F137-998E-5247D996F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A21215-4AE6-7D3F-125A-A58B02CF4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818EBD-699E-036E-E3C5-85FE55370C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31CCFF-C00C-F99A-CABA-BB5C7A5A711B}"/>
              </a:ext>
            </a:extLst>
          </p:cNvPr>
          <p:cNvSpPr>
            <a:spLocks noGrp="1"/>
          </p:cNvSpPr>
          <p:nvPr>
            <p:ph type="dt" sz="half" idx="10"/>
          </p:nvPr>
        </p:nvSpPr>
        <p:spPr/>
        <p:txBody>
          <a:bodyPr/>
          <a:lstStyle/>
          <a:p>
            <a:fld id="{0FBC4AAF-0D75-46B1-B3A6-533FD583DDA3}" type="datetimeFigureOut">
              <a:rPr lang="en-US" smtClean="0"/>
              <a:t>11/13/2022</a:t>
            </a:fld>
            <a:endParaRPr lang="en-US"/>
          </a:p>
        </p:txBody>
      </p:sp>
      <p:sp>
        <p:nvSpPr>
          <p:cNvPr id="6" name="Footer Placeholder 5">
            <a:extLst>
              <a:ext uri="{FF2B5EF4-FFF2-40B4-BE49-F238E27FC236}">
                <a16:creationId xmlns:a16="http://schemas.microsoft.com/office/drawing/2014/main" id="{D82F43DD-EDB6-E62D-3528-69D5E00179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ADED8B-BAB9-EC1B-CB5E-E6521A47CA77}"/>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2222507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54347-0B10-23B7-07C0-3027ABC5D4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4810F4-E426-CBA8-4FA6-FE4D9AD3E5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FCEC36-67E6-4CD3-F3A5-7F789F227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AC3FF2-2FBC-F42E-11B0-C7067C6736B5}"/>
              </a:ext>
            </a:extLst>
          </p:cNvPr>
          <p:cNvSpPr>
            <a:spLocks noGrp="1"/>
          </p:cNvSpPr>
          <p:nvPr>
            <p:ph type="dt" sz="half" idx="10"/>
          </p:nvPr>
        </p:nvSpPr>
        <p:spPr/>
        <p:txBody>
          <a:bodyPr/>
          <a:lstStyle/>
          <a:p>
            <a:fld id="{0FBC4AAF-0D75-46B1-B3A6-533FD583DDA3}" type="datetimeFigureOut">
              <a:rPr lang="en-US" smtClean="0"/>
              <a:t>11/13/2022</a:t>
            </a:fld>
            <a:endParaRPr lang="en-US"/>
          </a:p>
        </p:txBody>
      </p:sp>
      <p:sp>
        <p:nvSpPr>
          <p:cNvPr id="6" name="Footer Placeholder 5">
            <a:extLst>
              <a:ext uri="{FF2B5EF4-FFF2-40B4-BE49-F238E27FC236}">
                <a16:creationId xmlns:a16="http://schemas.microsoft.com/office/drawing/2014/main" id="{B9059161-576B-F616-6C05-A84D5D6C69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FB96C9-6350-63D1-B621-AADC4607805F}"/>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1177922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1C5150-79B7-5D7F-2F9F-546A9CC8F8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767EDF-09AB-D495-73EE-AABF326D64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F50DA4-E7B3-71C4-0620-969E6991AD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BC4AAF-0D75-46B1-B3A6-533FD583DDA3}" type="datetimeFigureOut">
              <a:rPr lang="en-US" smtClean="0"/>
              <a:t>11/13/2022</a:t>
            </a:fld>
            <a:endParaRPr lang="en-US"/>
          </a:p>
        </p:txBody>
      </p:sp>
      <p:sp>
        <p:nvSpPr>
          <p:cNvPr id="5" name="Footer Placeholder 4">
            <a:extLst>
              <a:ext uri="{FF2B5EF4-FFF2-40B4-BE49-F238E27FC236}">
                <a16:creationId xmlns:a16="http://schemas.microsoft.com/office/drawing/2014/main" id="{C6FE97AC-7C5C-4517-599A-619457367A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167EE6-3B31-171F-ADAD-1F1CD8DF5B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DCD92B-FA6F-4F97-B93D-20151AA51414}" type="slidenum">
              <a:rPr lang="en-US" smtClean="0"/>
              <a:t>‹#›</a:t>
            </a:fld>
            <a:endParaRPr lang="en-US"/>
          </a:p>
        </p:txBody>
      </p:sp>
    </p:spTree>
    <p:extLst>
      <p:ext uri="{BB962C8B-B14F-4D97-AF65-F5344CB8AC3E}">
        <p14:creationId xmlns:p14="http://schemas.microsoft.com/office/powerpoint/2010/main" val="2558036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069392B-ADD3-44A7-94E7-4AB9C164CC5C}" type="datetimeFigureOut">
              <a:rPr lang="en-GB" smtClean="0"/>
              <a:t>13/11/2022</a:t>
            </a:fld>
            <a:endParaRPr lang="en-GB"/>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GB"/>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39B7325-12E8-4F72-98E0-73EF3E019AD5}" type="slidenum">
              <a:rPr lang="en-GB" smtClean="0"/>
              <a:t>‹#›</a:t>
            </a:fld>
            <a:endParaRPr lang="en-GB"/>
          </a:p>
        </p:txBody>
      </p:sp>
    </p:spTree>
    <p:extLst>
      <p:ext uri="{BB962C8B-B14F-4D97-AF65-F5344CB8AC3E}">
        <p14:creationId xmlns:p14="http://schemas.microsoft.com/office/powerpoint/2010/main" val="10335520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EPMutCumilk&amp;feature=youtu.b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oi.org/10.1371/journal.pone.0007002" TargetMode="External"/><Relationship Id="rId2" Type="http://schemas.openxmlformats.org/officeDocument/2006/relationships/hyperlink" Target="https://doi.org/10.3390/biology10010037" TargetMode="External"/><Relationship Id="rId1" Type="http://schemas.openxmlformats.org/officeDocument/2006/relationships/slideLayout" Target="../slideLayouts/slideLayout2.xml"/><Relationship Id="rId4" Type="http://schemas.openxmlformats.org/officeDocument/2006/relationships/hyperlink" Target="https://doi.org/10.1371/journal.pcbi.1002127"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Freeform: Shape 11">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5" name="Freeform: Shape 14">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38068BFC-DDA0-6D32-4748-79E5AC5E41AF}"/>
              </a:ext>
            </a:extLst>
          </p:cNvPr>
          <p:cNvSpPr>
            <a:spLocks noGrp="1"/>
          </p:cNvSpPr>
          <p:nvPr>
            <p:ph type="ctrTitle"/>
          </p:nvPr>
        </p:nvSpPr>
        <p:spPr>
          <a:xfrm>
            <a:off x="3502731" y="1542402"/>
            <a:ext cx="5186842" cy="2387918"/>
          </a:xfrm>
        </p:spPr>
        <p:txBody>
          <a:bodyPr anchor="b">
            <a:normAutofit/>
          </a:bodyPr>
          <a:lstStyle/>
          <a:p>
            <a:r>
              <a:rPr lang="en-GB" sz="8000" dirty="0" err="1">
                <a:solidFill>
                  <a:schemeClr val="tx2"/>
                </a:solidFill>
              </a:rPr>
              <a:t>StoCellAtor</a:t>
            </a:r>
            <a:endParaRPr lang="en-US" sz="8000" dirty="0">
              <a:solidFill>
                <a:schemeClr val="tx2"/>
              </a:solidFill>
            </a:endParaRPr>
          </a:p>
        </p:txBody>
      </p:sp>
      <p:sp>
        <p:nvSpPr>
          <p:cNvPr id="3" name="Subtitle 2">
            <a:extLst>
              <a:ext uri="{FF2B5EF4-FFF2-40B4-BE49-F238E27FC236}">
                <a16:creationId xmlns:a16="http://schemas.microsoft.com/office/drawing/2014/main" id="{9AFF2E60-2AD9-525F-7686-6CD74022F10B}"/>
              </a:ext>
            </a:extLst>
          </p:cNvPr>
          <p:cNvSpPr>
            <a:spLocks noGrp="1"/>
          </p:cNvSpPr>
          <p:nvPr>
            <p:ph type="subTitle" idx="1"/>
          </p:nvPr>
        </p:nvSpPr>
        <p:spPr>
          <a:xfrm>
            <a:off x="3502135" y="4001587"/>
            <a:ext cx="5188034" cy="1314011"/>
          </a:xfrm>
        </p:spPr>
        <p:txBody>
          <a:bodyPr>
            <a:normAutofit fontScale="25000" lnSpcReduction="20000"/>
          </a:bodyPr>
          <a:lstStyle/>
          <a:p>
            <a:r>
              <a:rPr lang="en-GB" sz="16000" dirty="0">
                <a:solidFill>
                  <a:schemeClr val="tx2"/>
                </a:solidFill>
              </a:rPr>
              <a:t>A whole bacterial cell model</a:t>
            </a:r>
          </a:p>
          <a:p>
            <a:endParaRPr lang="en-GB" sz="800" dirty="0">
              <a:solidFill>
                <a:schemeClr val="tx2"/>
              </a:solidFill>
            </a:endParaRPr>
          </a:p>
          <a:p>
            <a:r>
              <a:rPr lang="en-GB" sz="11200" dirty="0">
                <a:solidFill>
                  <a:schemeClr val="tx2"/>
                </a:solidFill>
              </a:rPr>
              <a:t>Peter Sarvari</a:t>
            </a:r>
          </a:p>
          <a:p>
            <a:r>
              <a:rPr lang="en-GB" sz="11200" dirty="0">
                <a:solidFill>
                  <a:schemeClr val="tx2"/>
                </a:solidFill>
              </a:rPr>
              <a:t>PEGS 2022</a:t>
            </a:r>
            <a:endParaRPr lang="en-US" sz="11200" dirty="0">
              <a:solidFill>
                <a:schemeClr val="tx2"/>
              </a:solidFill>
            </a:endParaRPr>
          </a:p>
        </p:txBody>
      </p:sp>
      <p:grpSp>
        <p:nvGrpSpPr>
          <p:cNvPr id="23" name="Group 22">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4" name="Freeform: Shape 23">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0" name="Freeform: Shape 29">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3" name="Freeform: Shape 32">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74672744"/>
      </p:ext>
    </p:extLst>
  </p:cSld>
  <p:clrMapOvr>
    <a:masterClrMapping/>
  </p:clrMapOvr>
  <mc:AlternateContent xmlns:mc="http://schemas.openxmlformats.org/markup-compatibility/2006">
    <mc:Choice xmlns:p14="http://schemas.microsoft.com/office/powerpoint/2010/main" Requires="p14">
      <p:transition spd="slow" p14:dur="2000" advTm="38177"/>
    </mc:Choice>
    <mc:Fallback>
      <p:transition spd="slow" advTm="38177"/>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FD09-1493-EB82-88C9-4753074E4289}"/>
              </a:ext>
            </a:extLst>
          </p:cNvPr>
          <p:cNvSpPr>
            <a:spLocks noGrp="1"/>
          </p:cNvSpPr>
          <p:nvPr>
            <p:ph type="title"/>
          </p:nvPr>
        </p:nvSpPr>
        <p:spPr>
          <a:xfrm>
            <a:off x="1913468" y="365125"/>
            <a:ext cx="9440332" cy="1325563"/>
          </a:xfrm>
        </p:spPr>
        <p:txBody>
          <a:bodyPr>
            <a:normAutofit/>
          </a:bodyPr>
          <a:lstStyle/>
          <a:p>
            <a:r>
              <a:rPr lang="en-GB" sz="5400"/>
              <a:t>Burden on the cell</a:t>
            </a:r>
            <a:endParaRPr lang="en-US" sz="5400"/>
          </a:p>
        </p:txBody>
      </p:sp>
      <p:sp>
        <p:nvSpPr>
          <p:cNvPr id="10" name="Rectangle 9">
            <a:extLst>
              <a:ext uri="{FF2B5EF4-FFF2-40B4-BE49-F238E27FC236}">
                <a16:creationId xmlns:a16="http://schemas.microsoft.com/office/drawing/2014/main" id="{5DD103AA-7536-490B-973F-73CA63A7E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7" name="Graphic 6" descr="Finger Print">
            <a:extLst>
              <a:ext uri="{FF2B5EF4-FFF2-40B4-BE49-F238E27FC236}">
                <a16:creationId xmlns:a16="http://schemas.microsoft.com/office/drawing/2014/main" id="{5A5C450F-9BC0-C2AB-9475-501E1920E0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BFF7D4FE-BAE6-3E7B-611A-F31D4A5BF3EA}"/>
              </a:ext>
            </a:extLst>
          </p:cNvPr>
          <p:cNvSpPr>
            <a:spLocks noGrp="1"/>
          </p:cNvSpPr>
          <p:nvPr>
            <p:ph idx="1"/>
          </p:nvPr>
        </p:nvSpPr>
        <p:spPr>
          <a:xfrm>
            <a:off x="838200" y="1825625"/>
            <a:ext cx="10515600" cy="4351338"/>
          </a:xfrm>
        </p:spPr>
        <p:txBody>
          <a:bodyPr>
            <a:normAutofit/>
          </a:bodyPr>
          <a:lstStyle/>
          <a:p>
            <a:r>
              <a:rPr lang="en-GB" dirty="0"/>
              <a:t>The synthetic protein produced by the cell causes burden on the cell</a:t>
            </a:r>
          </a:p>
          <a:p>
            <a:r>
              <a:rPr lang="en-GB" dirty="0"/>
              <a:t>The cell will allocate its resources to produce the heterologous protein. It’ll have to share its</a:t>
            </a:r>
          </a:p>
          <a:p>
            <a:pPr lvl="1"/>
            <a:r>
              <a:rPr lang="en-GB" dirty="0"/>
              <a:t>Ribosomes</a:t>
            </a:r>
          </a:p>
          <a:p>
            <a:pPr lvl="1"/>
            <a:r>
              <a:rPr lang="en-GB" dirty="0"/>
              <a:t>Energy</a:t>
            </a:r>
          </a:p>
          <a:p>
            <a:pPr lvl="1"/>
            <a:r>
              <a:rPr lang="en-GB" dirty="0"/>
              <a:t>Amino acids</a:t>
            </a:r>
          </a:p>
          <a:p>
            <a:pPr lvl="1"/>
            <a:r>
              <a:rPr lang="en-GB" dirty="0"/>
              <a:t>Polymerases, etc.</a:t>
            </a:r>
          </a:p>
          <a:p>
            <a:r>
              <a:rPr lang="en-GB" dirty="0"/>
              <a:t>This will in turn slow down the growth of the cell</a:t>
            </a:r>
          </a:p>
          <a:p>
            <a:pPr lvl="1"/>
            <a:endParaRPr lang="en-US" dirty="0"/>
          </a:p>
        </p:txBody>
      </p:sp>
    </p:spTree>
    <p:extLst>
      <p:ext uri="{BB962C8B-B14F-4D97-AF65-F5344CB8AC3E}">
        <p14:creationId xmlns:p14="http://schemas.microsoft.com/office/powerpoint/2010/main" val="1717598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Burden reduces growth rate (Figure from </a:t>
            </a:r>
            <a:r>
              <a:rPr lang="en-GB" dirty="0" err="1"/>
              <a:t>Borkowski</a:t>
            </a:r>
            <a:r>
              <a:rPr lang="en-GB" dirty="0"/>
              <a:t> et al., </a:t>
            </a:r>
            <a:r>
              <a:rPr lang="en-GB" dirty="0" err="1"/>
              <a:t>Curr</a:t>
            </a:r>
            <a:r>
              <a:rPr lang="en-GB" dirty="0"/>
              <a:t>. Op. Mic. 2016)</a:t>
            </a:r>
          </a:p>
        </p:txBody>
      </p:sp>
      <p:pic>
        <p:nvPicPr>
          <p:cNvPr id="4" name="Content Placeholder 3"/>
          <p:cNvPicPr>
            <a:picLocks noGrp="1" noChangeAspect="1"/>
          </p:cNvPicPr>
          <p:nvPr>
            <p:ph idx="1"/>
          </p:nvPr>
        </p:nvPicPr>
        <p:blipFill>
          <a:blip r:embed="rId3"/>
          <a:stretch>
            <a:fillRect/>
          </a:stretch>
        </p:blipFill>
        <p:spPr>
          <a:xfrm>
            <a:off x="1504243" y="2387601"/>
            <a:ext cx="8922457" cy="4224314"/>
          </a:xfrm>
          <a:prstGeom prst="rect">
            <a:avLst/>
          </a:prstGeom>
        </p:spPr>
      </p:pic>
      <p:sp>
        <p:nvSpPr>
          <p:cNvPr id="3" name="TextBox 2">
            <a:extLst>
              <a:ext uri="{FF2B5EF4-FFF2-40B4-BE49-F238E27FC236}">
                <a16:creationId xmlns:a16="http://schemas.microsoft.com/office/drawing/2014/main" id="{7A07B6D9-63C0-478B-448E-5EB0713D180C}"/>
              </a:ext>
            </a:extLst>
          </p:cNvPr>
          <p:cNvSpPr txBox="1"/>
          <p:nvPr/>
        </p:nvSpPr>
        <p:spPr>
          <a:xfrm>
            <a:off x="10687757" y="3429000"/>
            <a:ext cx="1384112" cy="2677656"/>
          </a:xfrm>
          <a:prstGeom prst="rect">
            <a:avLst/>
          </a:prstGeom>
          <a:noFill/>
        </p:spPr>
        <p:txBody>
          <a:bodyPr wrap="square" rtlCol="0">
            <a:spAutoFit/>
          </a:bodyPr>
          <a:lstStyle/>
          <a:p>
            <a:r>
              <a:rPr lang="en-GB" sz="1000" dirty="0"/>
              <a:t>From </a:t>
            </a:r>
            <a:r>
              <a:rPr lang="en-US" sz="1000" dirty="0"/>
              <a:t>Borkowski O, </a:t>
            </a:r>
            <a:r>
              <a:rPr lang="en-US" sz="1000" dirty="0" err="1"/>
              <a:t>Ceroni</a:t>
            </a:r>
            <a:r>
              <a:rPr lang="en-US" sz="1000" dirty="0"/>
              <a:t> F, Stan GB, Ellis T. Overloaded and stressed: whole-cell considerations for bacterial synthetic biology. </a:t>
            </a:r>
            <a:r>
              <a:rPr lang="en-US" sz="1000" dirty="0" err="1"/>
              <a:t>Curr</a:t>
            </a:r>
            <a:r>
              <a:rPr lang="en-US" sz="1000" dirty="0"/>
              <a:t> </a:t>
            </a:r>
            <a:r>
              <a:rPr lang="en-US" sz="1000" dirty="0" err="1"/>
              <a:t>Opin</a:t>
            </a:r>
            <a:r>
              <a:rPr lang="en-US" sz="1000" dirty="0"/>
              <a:t> </a:t>
            </a:r>
            <a:r>
              <a:rPr lang="en-US" sz="1000" dirty="0" err="1"/>
              <a:t>Microbiol</a:t>
            </a:r>
            <a:r>
              <a:rPr lang="en-US" sz="1000" dirty="0"/>
              <a:t>. 2016 Oct;33:123-130. </a:t>
            </a:r>
            <a:r>
              <a:rPr lang="en-US" sz="1000" dirty="0" err="1"/>
              <a:t>doi</a:t>
            </a:r>
            <a:r>
              <a:rPr lang="en-US" sz="1000" dirty="0"/>
              <a:t>: 10.1016/j.mib.2016.07.009. </a:t>
            </a:r>
            <a:r>
              <a:rPr lang="en-US" sz="1000" dirty="0" err="1"/>
              <a:t>Epub</a:t>
            </a:r>
            <a:r>
              <a:rPr lang="en-US" sz="1000" dirty="0"/>
              <a:t> 2016 Aug 2. PMID: 27494248</a:t>
            </a:r>
          </a:p>
          <a:p>
            <a:endParaRPr lang="en-US" dirty="0"/>
          </a:p>
        </p:txBody>
      </p:sp>
    </p:spTree>
    <p:extLst>
      <p:ext uri="{BB962C8B-B14F-4D97-AF65-F5344CB8AC3E}">
        <p14:creationId xmlns:p14="http://schemas.microsoft.com/office/powerpoint/2010/main" val="333001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97A40B-7EF0-6E62-84D0-CB993EE1CFB9}"/>
              </a:ext>
            </a:extLst>
          </p:cNvPr>
          <p:cNvSpPr>
            <a:spLocks noGrp="1"/>
          </p:cNvSpPr>
          <p:nvPr>
            <p:ph type="title"/>
          </p:nvPr>
        </p:nvSpPr>
        <p:spPr>
          <a:xfrm>
            <a:off x="1046746" y="586822"/>
            <a:ext cx="3560252" cy="1645920"/>
          </a:xfrm>
        </p:spPr>
        <p:txBody>
          <a:bodyPr>
            <a:normAutofit/>
          </a:bodyPr>
          <a:lstStyle/>
          <a:p>
            <a:r>
              <a:rPr lang="en-GB" sz="3200"/>
              <a:t>RFM with ribosome pool</a:t>
            </a:r>
            <a:endParaRPr lang="en-US" sz="3200"/>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6BB510E-5DFB-43C0-6634-DC0A5CBFBFF5}"/>
              </a:ext>
            </a:extLst>
          </p:cNvPr>
          <p:cNvSpPr>
            <a:spLocks noGrp="1"/>
          </p:cNvSpPr>
          <p:nvPr>
            <p:ph idx="1"/>
          </p:nvPr>
        </p:nvSpPr>
        <p:spPr>
          <a:xfrm>
            <a:off x="5351164" y="586822"/>
            <a:ext cx="6002636" cy="1645920"/>
          </a:xfrm>
        </p:spPr>
        <p:txBody>
          <a:bodyPr anchor="ctr">
            <a:normAutofit/>
          </a:bodyPr>
          <a:lstStyle/>
          <a:p>
            <a:r>
              <a:rPr lang="en-GB" sz="1800" dirty="0"/>
              <a:t>Starting to become resource-aware</a:t>
            </a:r>
          </a:p>
          <a:p>
            <a:r>
              <a:rPr lang="en-GB" sz="1800" dirty="0"/>
              <a:t>Has analytical solution for steady-state case</a:t>
            </a:r>
          </a:p>
          <a:p>
            <a:endParaRPr lang="en-US" sz="1800" dirty="0"/>
          </a:p>
        </p:txBody>
      </p:sp>
      <p:pic>
        <p:nvPicPr>
          <p:cNvPr id="7" name="Picture 6">
            <a:extLst>
              <a:ext uri="{FF2B5EF4-FFF2-40B4-BE49-F238E27FC236}">
                <a16:creationId xmlns:a16="http://schemas.microsoft.com/office/drawing/2014/main" id="{90422FD1-B35E-2A5C-2506-A7D27485368E}"/>
              </a:ext>
            </a:extLst>
          </p:cNvPr>
          <p:cNvPicPr>
            <a:picLocks noChangeAspect="1"/>
          </p:cNvPicPr>
          <p:nvPr/>
        </p:nvPicPr>
        <p:blipFill>
          <a:blip r:embed="rId3"/>
          <a:stretch>
            <a:fillRect/>
          </a:stretch>
        </p:blipFill>
        <p:spPr>
          <a:xfrm>
            <a:off x="959692" y="2676139"/>
            <a:ext cx="10496550" cy="3648075"/>
          </a:xfrm>
          <a:prstGeom prst="rect">
            <a:avLst/>
          </a:prstGeom>
        </p:spPr>
      </p:pic>
    </p:spTree>
    <p:extLst>
      <p:ext uri="{BB962C8B-B14F-4D97-AF65-F5344CB8AC3E}">
        <p14:creationId xmlns:p14="http://schemas.microsoft.com/office/powerpoint/2010/main" val="1286099673"/>
      </p:ext>
    </p:extLst>
  </p:cSld>
  <p:clrMapOvr>
    <a:masterClrMapping/>
  </p:clrMapOvr>
  <mc:AlternateContent xmlns:mc="http://schemas.openxmlformats.org/markup-compatibility/2006">
    <mc:Choice xmlns:p14="http://schemas.microsoft.com/office/powerpoint/2010/main" Requires="p14">
      <p:transition spd="slow" p14:dur="2000" advTm="12724"/>
    </mc:Choice>
    <mc:Fallback>
      <p:transition spd="slow" advTm="1272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1C9ED3B-4131-C58F-6A7D-1CFD6DEA0910}"/>
              </a:ext>
            </a:extLst>
          </p:cNvPr>
          <p:cNvSpPr>
            <a:spLocks noGrp="1"/>
          </p:cNvSpPr>
          <p:nvPr>
            <p:ph type="title"/>
          </p:nvPr>
        </p:nvSpPr>
        <p:spPr>
          <a:xfrm>
            <a:off x="958506" y="800392"/>
            <a:ext cx="10264697" cy="1212102"/>
          </a:xfrm>
        </p:spPr>
        <p:txBody>
          <a:bodyPr>
            <a:normAutofit/>
          </a:bodyPr>
          <a:lstStyle/>
          <a:p>
            <a:r>
              <a:rPr lang="en-GB" sz="4000">
                <a:solidFill>
                  <a:srgbClr val="FFFFFF"/>
                </a:solidFill>
              </a:rPr>
              <a:t>So why we need TASEP?</a:t>
            </a:r>
            <a:endParaRPr lang="en-US" sz="4000">
              <a:solidFill>
                <a:srgbClr val="FFFFFF"/>
              </a:solidFill>
            </a:endParaRPr>
          </a:p>
        </p:txBody>
      </p:sp>
      <p:sp>
        <p:nvSpPr>
          <p:cNvPr id="3" name="Content Placeholder 2">
            <a:extLst>
              <a:ext uri="{FF2B5EF4-FFF2-40B4-BE49-F238E27FC236}">
                <a16:creationId xmlns:a16="http://schemas.microsoft.com/office/drawing/2014/main" id="{61A258C4-2468-33D8-09A0-BBED821DEA53}"/>
              </a:ext>
            </a:extLst>
          </p:cNvPr>
          <p:cNvSpPr>
            <a:spLocks noGrp="1"/>
          </p:cNvSpPr>
          <p:nvPr>
            <p:ph idx="1"/>
          </p:nvPr>
        </p:nvSpPr>
        <p:spPr>
          <a:xfrm>
            <a:off x="1367624" y="2490436"/>
            <a:ext cx="9708995" cy="3567173"/>
          </a:xfrm>
        </p:spPr>
        <p:txBody>
          <a:bodyPr anchor="ctr">
            <a:normAutofit fontScale="92500"/>
          </a:bodyPr>
          <a:lstStyle/>
          <a:p>
            <a:r>
              <a:rPr lang="en-GB" sz="2400" dirty="0"/>
              <a:t>It’s not clear how to use RFM is we want to model other processes in the cell</a:t>
            </a:r>
          </a:p>
          <a:p>
            <a:pPr lvl="1"/>
            <a:r>
              <a:rPr lang="en-US" sz="2000" dirty="0"/>
              <a:t>We need one RFM per mRNA, but the number of mRNAs are changing (transcription, degradation)</a:t>
            </a:r>
          </a:p>
          <a:p>
            <a:r>
              <a:rPr lang="en-GB" dirty="0"/>
              <a:t>It’s straightforward to extend TASEP to a whole-cell setting </a:t>
            </a:r>
          </a:p>
          <a:p>
            <a:pPr lvl="1"/>
            <a:r>
              <a:rPr lang="en-GB" dirty="0"/>
              <a:t>The time between two state transitions is taken from an exponential distribution with the mean being the sum of the rates of all possible transitions out of the current state. </a:t>
            </a:r>
          </a:p>
          <a:p>
            <a:pPr lvl="1"/>
            <a:r>
              <a:rPr lang="en-GB" dirty="0"/>
              <a:t>These transitions now include</a:t>
            </a:r>
          </a:p>
          <a:p>
            <a:pPr lvl="2"/>
            <a:r>
              <a:rPr lang="en-GB" dirty="0"/>
              <a:t>Nutrient transport, metabolism</a:t>
            </a:r>
          </a:p>
          <a:p>
            <a:pPr lvl="2"/>
            <a:r>
              <a:rPr lang="en-GB" dirty="0"/>
              <a:t>Transcription, degradation, etc. </a:t>
            </a:r>
          </a:p>
        </p:txBody>
      </p:sp>
    </p:spTree>
    <p:extLst>
      <p:ext uri="{BB962C8B-B14F-4D97-AF65-F5344CB8AC3E}">
        <p14:creationId xmlns:p14="http://schemas.microsoft.com/office/powerpoint/2010/main" val="3361149376"/>
      </p:ext>
    </p:extLst>
  </p:cSld>
  <p:clrMapOvr>
    <a:masterClrMapping/>
  </p:clrMapOvr>
  <mc:AlternateContent xmlns:mc="http://schemas.openxmlformats.org/markup-compatibility/2006">
    <mc:Choice xmlns:p14="http://schemas.microsoft.com/office/powerpoint/2010/main" Requires="p14">
      <p:transition spd="slow" p14:dur="2000" advTm="67169"/>
    </mc:Choice>
    <mc:Fallback>
      <p:transition spd="slow" advTm="6716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3E42-76B0-F5B8-CFDB-5BFCBD49DE8D}"/>
              </a:ext>
            </a:extLst>
          </p:cNvPr>
          <p:cNvSpPr>
            <a:spLocks noGrp="1"/>
          </p:cNvSpPr>
          <p:nvPr>
            <p:ph type="title"/>
          </p:nvPr>
        </p:nvSpPr>
        <p:spPr>
          <a:xfrm>
            <a:off x="838200" y="365126"/>
            <a:ext cx="10515600" cy="1200628"/>
          </a:xfrm>
        </p:spPr>
        <p:txBody>
          <a:bodyPr/>
          <a:lstStyle/>
          <a:p>
            <a:r>
              <a:rPr lang="en-GB" dirty="0" err="1"/>
              <a:t>Turbidostat</a:t>
            </a:r>
            <a:r>
              <a:rPr lang="en-GB" dirty="0"/>
              <a:t> and exponential growth</a:t>
            </a:r>
            <a:endParaRPr lang="en-US" dirty="0"/>
          </a:p>
        </p:txBody>
      </p:sp>
      <p:sp>
        <p:nvSpPr>
          <p:cNvPr id="3" name="Content Placeholder 2">
            <a:extLst>
              <a:ext uri="{FF2B5EF4-FFF2-40B4-BE49-F238E27FC236}">
                <a16:creationId xmlns:a16="http://schemas.microsoft.com/office/drawing/2014/main" id="{DEBA91C7-4ADC-1E8B-C704-D585E7F336F4}"/>
              </a:ext>
            </a:extLst>
          </p:cNvPr>
          <p:cNvSpPr>
            <a:spLocks noGrp="1"/>
          </p:cNvSpPr>
          <p:nvPr>
            <p:ph idx="1"/>
          </p:nvPr>
        </p:nvSpPr>
        <p:spPr/>
        <p:txBody>
          <a:bodyPr>
            <a:normAutofit/>
          </a:bodyPr>
          <a:lstStyle/>
          <a:p>
            <a:r>
              <a:rPr lang="en-GB" dirty="0"/>
              <a:t>In a </a:t>
            </a:r>
            <a:r>
              <a:rPr lang="en-GB" dirty="0" err="1"/>
              <a:t>turbidostat</a:t>
            </a:r>
            <a:r>
              <a:rPr lang="en-GB" dirty="0"/>
              <a:t>, the number of cells (N) is constant, hence the final number of proteins is just N multiplied by the production rate</a:t>
            </a:r>
            <a:endParaRPr lang="en-US" b="1" dirty="0"/>
          </a:p>
          <a:p>
            <a:pPr marL="0" indent="0">
              <a:buNone/>
            </a:pPr>
            <a:endParaRPr lang="en-GB" dirty="0"/>
          </a:p>
          <a:p>
            <a:pPr marL="0" indent="0">
              <a:buNone/>
            </a:pPr>
            <a:endParaRPr lang="en-GB" dirty="0"/>
          </a:p>
          <a:p>
            <a:r>
              <a:rPr lang="en-GB" dirty="0"/>
              <a:t>In exponential growth, the number of heterologous proteins produced is determined by the following formula</a:t>
            </a:r>
          </a:p>
          <a:p>
            <a:endParaRPr lang="en-US" b="1" dirty="0"/>
          </a:p>
        </p:txBody>
      </p:sp>
      <p:pic>
        <p:nvPicPr>
          <p:cNvPr id="5" name="Picture 4">
            <a:extLst>
              <a:ext uri="{FF2B5EF4-FFF2-40B4-BE49-F238E27FC236}">
                <a16:creationId xmlns:a16="http://schemas.microsoft.com/office/drawing/2014/main" id="{C8D2A6B7-F5EC-2AAA-6C33-7A8EA56FF4F8}"/>
              </a:ext>
            </a:extLst>
          </p:cNvPr>
          <p:cNvPicPr>
            <a:picLocks noChangeAspect="1"/>
          </p:cNvPicPr>
          <p:nvPr/>
        </p:nvPicPr>
        <p:blipFill>
          <a:blip r:embed="rId3"/>
          <a:stretch>
            <a:fillRect/>
          </a:stretch>
        </p:blipFill>
        <p:spPr>
          <a:xfrm>
            <a:off x="1088720" y="4691063"/>
            <a:ext cx="8448675" cy="1485900"/>
          </a:xfrm>
          <a:prstGeom prst="rect">
            <a:avLst/>
          </a:prstGeom>
        </p:spPr>
      </p:pic>
      <p:pic>
        <p:nvPicPr>
          <p:cNvPr id="7" name="Picture 6">
            <a:extLst>
              <a:ext uri="{FF2B5EF4-FFF2-40B4-BE49-F238E27FC236}">
                <a16:creationId xmlns:a16="http://schemas.microsoft.com/office/drawing/2014/main" id="{3B3F4312-7C48-3CA7-EAF3-1B152BDBED2F}"/>
              </a:ext>
            </a:extLst>
          </p:cNvPr>
          <p:cNvPicPr>
            <a:picLocks noChangeAspect="1"/>
          </p:cNvPicPr>
          <p:nvPr/>
        </p:nvPicPr>
        <p:blipFill>
          <a:blip r:embed="rId4"/>
          <a:stretch>
            <a:fillRect/>
          </a:stretch>
        </p:blipFill>
        <p:spPr>
          <a:xfrm>
            <a:off x="1088720" y="2691580"/>
            <a:ext cx="3248025" cy="819150"/>
          </a:xfrm>
          <a:prstGeom prst="rect">
            <a:avLst/>
          </a:prstGeom>
        </p:spPr>
      </p:pic>
    </p:spTree>
    <p:extLst>
      <p:ext uri="{BB962C8B-B14F-4D97-AF65-F5344CB8AC3E}">
        <p14:creationId xmlns:p14="http://schemas.microsoft.com/office/powerpoint/2010/main" val="373121583"/>
      </p:ext>
    </p:extLst>
  </p:cSld>
  <p:clrMapOvr>
    <a:masterClrMapping/>
  </p:clrMapOvr>
  <mc:AlternateContent xmlns:mc="http://schemas.openxmlformats.org/markup-compatibility/2006">
    <mc:Choice xmlns:p14="http://schemas.microsoft.com/office/powerpoint/2010/main" Requires="p14">
      <p:transition spd="slow" p14:dur="2000" advTm="56772"/>
    </mc:Choice>
    <mc:Fallback>
      <p:transition spd="slow" advTm="56772"/>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7E2D6F-56D0-FE0A-0575-72AED24B137B}"/>
              </a:ext>
            </a:extLst>
          </p:cNvPr>
          <p:cNvSpPr>
            <a:spLocks noGrp="1"/>
          </p:cNvSpPr>
          <p:nvPr>
            <p:ph type="title"/>
          </p:nvPr>
        </p:nvSpPr>
        <p:spPr>
          <a:xfrm>
            <a:off x="524741" y="620392"/>
            <a:ext cx="3808268" cy="5504688"/>
          </a:xfrm>
        </p:spPr>
        <p:txBody>
          <a:bodyPr>
            <a:normAutofit/>
          </a:bodyPr>
          <a:lstStyle/>
          <a:p>
            <a:r>
              <a:rPr lang="en-GB" sz="6000">
                <a:solidFill>
                  <a:schemeClr val="bg1"/>
                </a:solidFill>
              </a:rPr>
              <a:t>If we had a model</a:t>
            </a:r>
            <a:endParaRPr lang="en-US" sz="6000">
              <a:solidFill>
                <a:schemeClr val="bg1"/>
              </a:solidFill>
            </a:endParaRPr>
          </a:p>
        </p:txBody>
      </p:sp>
      <p:graphicFrame>
        <p:nvGraphicFramePr>
          <p:cNvPr id="5" name="Content Placeholder 2">
            <a:extLst>
              <a:ext uri="{FF2B5EF4-FFF2-40B4-BE49-F238E27FC236}">
                <a16:creationId xmlns:a16="http://schemas.microsoft.com/office/drawing/2014/main" id="{A7073790-D641-55E4-90B7-F52A4F54EA67}"/>
              </a:ext>
            </a:extLst>
          </p:cNvPr>
          <p:cNvGraphicFramePr>
            <a:graphicFrameLocks noGrp="1"/>
          </p:cNvGraphicFramePr>
          <p:nvPr>
            <p:ph idx="1"/>
            <p:extLst>
              <p:ext uri="{D42A27DB-BD31-4B8C-83A1-F6EECF244321}">
                <p14:modId xmlns:p14="http://schemas.microsoft.com/office/powerpoint/2010/main" val="4130405826"/>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8192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81B1D-FA08-3A0C-6951-166FF113353F}"/>
              </a:ext>
            </a:extLst>
          </p:cNvPr>
          <p:cNvSpPr>
            <a:spLocks noGrp="1"/>
          </p:cNvSpPr>
          <p:nvPr>
            <p:ph type="title"/>
          </p:nvPr>
        </p:nvSpPr>
        <p:spPr/>
        <p:txBody>
          <a:bodyPr/>
          <a:lstStyle/>
          <a:p>
            <a:r>
              <a:rPr lang="en-GB" dirty="0"/>
              <a:t>What’s the novelty in </a:t>
            </a:r>
            <a:r>
              <a:rPr lang="en-GB" dirty="0" err="1"/>
              <a:t>StoCellAtor</a:t>
            </a:r>
            <a:endParaRPr lang="en-US" dirty="0"/>
          </a:p>
        </p:txBody>
      </p:sp>
      <p:pic>
        <p:nvPicPr>
          <p:cNvPr id="7" name="Picture 6">
            <a:extLst>
              <a:ext uri="{FF2B5EF4-FFF2-40B4-BE49-F238E27FC236}">
                <a16:creationId xmlns:a16="http://schemas.microsoft.com/office/drawing/2014/main" id="{6D2130CE-ED0C-7431-1A96-64254EDD8C2D}"/>
              </a:ext>
            </a:extLst>
          </p:cNvPr>
          <p:cNvPicPr>
            <a:picLocks noChangeAspect="1"/>
          </p:cNvPicPr>
          <p:nvPr/>
        </p:nvPicPr>
        <p:blipFill>
          <a:blip r:embed="rId3"/>
          <a:stretch>
            <a:fillRect/>
          </a:stretch>
        </p:blipFill>
        <p:spPr>
          <a:xfrm>
            <a:off x="1011676" y="2915783"/>
            <a:ext cx="10168647" cy="2562269"/>
          </a:xfrm>
          <a:prstGeom prst="rect">
            <a:avLst/>
          </a:prstGeom>
        </p:spPr>
      </p:pic>
    </p:spTree>
    <p:extLst>
      <p:ext uri="{BB962C8B-B14F-4D97-AF65-F5344CB8AC3E}">
        <p14:creationId xmlns:p14="http://schemas.microsoft.com/office/powerpoint/2010/main" val="3597704887"/>
      </p:ext>
    </p:extLst>
  </p:cSld>
  <p:clrMapOvr>
    <a:masterClrMapping/>
  </p:clrMapOvr>
  <mc:AlternateContent xmlns:mc="http://schemas.openxmlformats.org/markup-compatibility/2006">
    <mc:Choice xmlns:p14="http://schemas.microsoft.com/office/powerpoint/2010/main" Requires="p14">
      <p:transition spd="slow" p14:dur="2000" advTm="30176"/>
    </mc:Choice>
    <mc:Fallback>
      <p:transition spd="slow" advTm="3017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0" name="Rectangle 9">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551B52DD-E5E9-98E4-A545-11F6F9012013}"/>
              </a:ext>
            </a:extLst>
          </p:cNvPr>
          <p:cNvPicPr>
            <a:picLocks noChangeAspect="1"/>
          </p:cNvPicPr>
          <p:nvPr/>
        </p:nvPicPr>
        <p:blipFill>
          <a:blip r:embed="rId3"/>
          <a:stretch>
            <a:fillRect/>
          </a:stretch>
        </p:blipFill>
        <p:spPr>
          <a:xfrm>
            <a:off x="1860518" y="1284394"/>
            <a:ext cx="8566132" cy="4283066"/>
          </a:xfrm>
          <a:prstGeom prst="rect">
            <a:avLst/>
          </a:prstGeom>
        </p:spPr>
      </p:pic>
    </p:spTree>
    <p:extLst>
      <p:ext uri="{BB962C8B-B14F-4D97-AF65-F5344CB8AC3E}">
        <p14:creationId xmlns:p14="http://schemas.microsoft.com/office/powerpoint/2010/main" val="2619932169"/>
      </p:ext>
    </p:extLst>
  </p:cSld>
  <p:clrMapOvr>
    <a:masterClrMapping/>
  </p:clrMapOvr>
  <mc:AlternateContent xmlns:mc="http://schemas.openxmlformats.org/markup-compatibility/2006">
    <mc:Choice xmlns:p14="http://schemas.microsoft.com/office/powerpoint/2010/main" Requires="p14">
      <p:transition spd="slow" p14:dur="2000" advTm="42295"/>
    </mc:Choice>
    <mc:Fallback>
      <p:transition spd="slow" advTm="4229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410" y="365125"/>
            <a:ext cx="11307336" cy="1325563"/>
          </a:xfrm>
        </p:spPr>
        <p:txBody>
          <a:bodyPr/>
          <a:lstStyle/>
          <a:p>
            <a:r>
              <a:rPr lang="en-GB" dirty="0"/>
              <a:t>Model burden of heterologous transcript on cell </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5700" y="2873117"/>
            <a:ext cx="9994900" cy="3258500"/>
          </a:xfrm>
        </p:spPr>
      </p:pic>
    </p:spTree>
    <p:extLst>
      <p:ext uri="{BB962C8B-B14F-4D97-AF65-F5344CB8AC3E}">
        <p14:creationId xmlns:p14="http://schemas.microsoft.com/office/powerpoint/2010/main" val="2851236835"/>
      </p:ext>
    </p:extLst>
  </p:cSld>
  <p:clrMapOvr>
    <a:masterClrMapping/>
  </p:clrMapOvr>
  <mc:AlternateContent xmlns:mc="http://schemas.openxmlformats.org/markup-compatibility/2006">
    <mc:Choice xmlns:p14="http://schemas.microsoft.com/office/powerpoint/2010/main" Requires="p14">
      <p:transition spd="slow" p14:dur="2000" advTm="75954"/>
    </mc:Choice>
    <mc:Fallback>
      <p:transition spd="slow" advTm="7595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751C-9A32-8730-43DE-6A9FC0D0A0C5}"/>
              </a:ext>
            </a:extLst>
          </p:cNvPr>
          <p:cNvSpPr>
            <a:spLocks noGrp="1"/>
          </p:cNvSpPr>
          <p:nvPr>
            <p:ph type="title"/>
          </p:nvPr>
        </p:nvSpPr>
        <p:spPr>
          <a:xfrm>
            <a:off x="838200" y="553661"/>
            <a:ext cx="10515600" cy="1325563"/>
          </a:xfrm>
        </p:spPr>
        <p:txBody>
          <a:bodyPr>
            <a:normAutofit fontScale="90000"/>
          </a:bodyPr>
          <a:lstStyle/>
          <a:p>
            <a:r>
              <a:rPr lang="en-GB" dirty="0">
                <a:hlinkClick r:id="rId3"/>
              </a:rPr>
              <a:t>https://www.youtube.com/watch?v=EPMutCumilk&amp;feature=youtu.be</a:t>
            </a:r>
            <a:br>
              <a:rPr lang="en-GB" dirty="0"/>
            </a:br>
            <a:endParaRPr lang="en-US" dirty="0"/>
          </a:p>
        </p:txBody>
      </p:sp>
      <p:pic>
        <p:nvPicPr>
          <p:cNvPr id="5" name="Content Placeholder 4">
            <a:extLst>
              <a:ext uri="{FF2B5EF4-FFF2-40B4-BE49-F238E27FC236}">
                <a16:creationId xmlns:a16="http://schemas.microsoft.com/office/drawing/2014/main" id="{0FDA802D-3C19-8A1F-68A3-C4507546E0D7}"/>
              </a:ext>
            </a:extLst>
          </p:cNvPr>
          <p:cNvPicPr>
            <a:picLocks noGrp="1" noChangeAspect="1"/>
          </p:cNvPicPr>
          <p:nvPr>
            <p:ph idx="1"/>
          </p:nvPr>
        </p:nvPicPr>
        <p:blipFill>
          <a:blip r:embed="rId4"/>
          <a:stretch>
            <a:fillRect/>
          </a:stretch>
        </p:blipFill>
        <p:spPr>
          <a:xfrm>
            <a:off x="838200" y="1971025"/>
            <a:ext cx="10515600" cy="4060538"/>
          </a:xfrm>
        </p:spPr>
      </p:pic>
    </p:spTree>
    <p:extLst>
      <p:ext uri="{BB962C8B-B14F-4D97-AF65-F5344CB8AC3E}">
        <p14:creationId xmlns:p14="http://schemas.microsoft.com/office/powerpoint/2010/main" val="3158424431"/>
      </p:ext>
    </p:extLst>
  </p:cSld>
  <p:clrMapOvr>
    <a:masterClrMapping/>
  </p:clrMapOvr>
  <mc:AlternateContent xmlns:mc="http://schemas.openxmlformats.org/markup-compatibility/2006">
    <mc:Choice xmlns:p14="http://schemas.microsoft.com/office/powerpoint/2010/main" Requires="p14">
      <p:transition spd="slow" p14:dur="2000" advTm="20703"/>
    </mc:Choice>
    <mc:Fallback>
      <p:transition spd="slow" advTm="2070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434F9-CC39-40F1-9EDF-17DDB71D6F98}"/>
              </a:ext>
            </a:extLst>
          </p:cNvPr>
          <p:cNvSpPr>
            <a:spLocks noGrp="1"/>
          </p:cNvSpPr>
          <p:nvPr>
            <p:ph type="title"/>
          </p:nvPr>
        </p:nvSpPr>
        <p:spPr>
          <a:xfrm>
            <a:off x="4965430" y="629268"/>
            <a:ext cx="6586491" cy="1286160"/>
          </a:xfrm>
        </p:spPr>
        <p:txBody>
          <a:bodyPr anchor="b">
            <a:normAutofit/>
          </a:bodyPr>
          <a:lstStyle/>
          <a:p>
            <a:r>
              <a:rPr lang="en-GB" sz="3700"/>
              <a:t>A few concepts in whole-cell modelling for synthetic biology…</a:t>
            </a:r>
            <a:endParaRPr lang="en-US" sz="3700"/>
          </a:p>
        </p:txBody>
      </p:sp>
      <p:sp>
        <p:nvSpPr>
          <p:cNvPr id="3" name="Content Placeholder 2">
            <a:extLst>
              <a:ext uri="{FF2B5EF4-FFF2-40B4-BE49-F238E27FC236}">
                <a16:creationId xmlns:a16="http://schemas.microsoft.com/office/drawing/2014/main" id="{0654F805-A759-53C4-58BE-7C9C78E38E18}"/>
              </a:ext>
            </a:extLst>
          </p:cNvPr>
          <p:cNvSpPr>
            <a:spLocks noGrp="1"/>
          </p:cNvSpPr>
          <p:nvPr>
            <p:ph idx="1"/>
          </p:nvPr>
        </p:nvSpPr>
        <p:spPr>
          <a:xfrm>
            <a:off x="4965431" y="2438400"/>
            <a:ext cx="6586489" cy="3785419"/>
          </a:xfrm>
        </p:spPr>
        <p:txBody>
          <a:bodyPr>
            <a:normAutofit/>
          </a:bodyPr>
          <a:lstStyle/>
          <a:p>
            <a:r>
              <a:rPr lang="en-GB" sz="2000" dirty="0"/>
              <a:t>Corse graining</a:t>
            </a:r>
          </a:p>
          <a:p>
            <a:r>
              <a:rPr lang="en-GB" sz="2000" dirty="0"/>
              <a:t>Steady-state </a:t>
            </a:r>
          </a:p>
          <a:p>
            <a:r>
              <a:rPr lang="en-GB" sz="2000" dirty="0"/>
              <a:t>Codon optimization</a:t>
            </a:r>
          </a:p>
          <a:p>
            <a:r>
              <a:rPr lang="en-GB" sz="2000" dirty="0"/>
              <a:t>Totally Asymmetric Exclusion Processes (TASEP) / Ribosome flow model (RFM) </a:t>
            </a:r>
          </a:p>
          <a:p>
            <a:r>
              <a:rPr lang="en-GB" sz="2000" dirty="0"/>
              <a:t>Burden on cell</a:t>
            </a:r>
          </a:p>
          <a:p>
            <a:r>
              <a:rPr lang="en-GB" sz="2000" dirty="0"/>
              <a:t>Exponential growth / </a:t>
            </a:r>
            <a:r>
              <a:rPr lang="en-GB" sz="2000" dirty="0" err="1"/>
              <a:t>turbidostat</a:t>
            </a:r>
            <a:endParaRPr lang="en-US" sz="2000" dirty="0"/>
          </a:p>
        </p:txBody>
      </p:sp>
      <p:pic>
        <p:nvPicPr>
          <p:cNvPr id="5" name="Picture 4" descr="Close up of a molecular model">
            <a:extLst>
              <a:ext uri="{FF2B5EF4-FFF2-40B4-BE49-F238E27FC236}">
                <a16:creationId xmlns:a16="http://schemas.microsoft.com/office/drawing/2014/main" id="{627ECD63-1BB5-3126-4A4D-8D7C49BBD69D}"/>
              </a:ext>
            </a:extLst>
          </p:cNvPr>
          <p:cNvPicPr>
            <a:picLocks noChangeAspect="1"/>
          </p:cNvPicPr>
          <p:nvPr/>
        </p:nvPicPr>
        <p:blipFill rotWithShape="1">
          <a:blip r:embed="rId4"/>
          <a:srcRect l="44763" r="454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6E8FF"/>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09081648"/>
      </p:ext>
    </p:extLst>
  </p:cSld>
  <p:clrMapOvr>
    <a:masterClrMapping/>
  </p:clrMapOvr>
  <mc:AlternateContent xmlns:mc="http://schemas.openxmlformats.org/markup-compatibility/2006">
    <mc:Choice xmlns:p14="http://schemas.microsoft.com/office/powerpoint/2010/main" Requires="p14">
      <p:transition spd="slow" p14:dur="2000" advTm="212577"/>
    </mc:Choice>
    <mc:Fallback>
      <p:transition spd="slow" advTm="2125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533BF-090E-FF3B-88E2-878CE4677E5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Simple applications</a:t>
            </a:r>
          </a:p>
        </p:txBody>
      </p:sp>
      <p:pic>
        <p:nvPicPr>
          <p:cNvPr id="9" name="Content Placeholder 8">
            <a:extLst>
              <a:ext uri="{FF2B5EF4-FFF2-40B4-BE49-F238E27FC236}">
                <a16:creationId xmlns:a16="http://schemas.microsoft.com/office/drawing/2014/main" id="{BE3B587D-01C2-C1A0-5CBF-1E071E727389}"/>
              </a:ext>
            </a:extLst>
          </p:cNvPr>
          <p:cNvPicPr>
            <a:picLocks noGrp="1" noChangeAspect="1"/>
          </p:cNvPicPr>
          <p:nvPr>
            <p:ph idx="1"/>
          </p:nvPr>
        </p:nvPicPr>
        <p:blipFill>
          <a:blip r:embed="rId3"/>
          <a:stretch>
            <a:fillRect/>
          </a:stretch>
        </p:blipFill>
        <p:spPr>
          <a:xfrm>
            <a:off x="4338535" y="856034"/>
            <a:ext cx="7603929" cy="5145932"/>
          </a:xfrm>
          <a:prstGeom prst="rect">
            <a:avLst/>
          </a:prstGeom>
        </p:spPr>
      </p:pic>
    </p:spTree>
    <p:extLst>
      <p:ext uri="{BB962C8B-B14F-4D97-AF65-F5344CB8AC3E}">
        <p14:creationId xmlns:p14="http://schemas.microsoft.com/office/powerpoint/2010/main" val="1380576454"/>
      </p:ext>
    </p:extLst>
  </p:cSld>
  <p:clrMapOvr>
    <a:masterClrMapping/>
  </p:clrMapOvr>
  <mc:AlternateContent xmlns:mc="http://schemas.openxmlformats.org/markup-compatibility/2006">
    <mc:Choice xmlns:p14="http://schemas.microsoft.com/office/powerpoint/2010/main" Requires="p14">
      <p:transition spd="slow" p14:dur="2000" advTm="19129"/>
    </mc:Choice>
    <mc:Fallback>
      <p:transition spd="slow" advTm="1912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Factors affecting growth and production rate, Burden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7124" y="2362199"/>
            <a:ext cx="8687675" cy="3914463"/>
          </a:xfrm>
        </p:spPr>
      </p:pic>
    </p:spTree>
    <p:extLst>
      <p:ext uri="{BB962C8B-B14F-4D97-AF65-F5344CB8AC3E}">
        <p14:creationId xmlns:p14="http://schemas.microsoft.com/office/powerpoint/2010/main" val="831235832"/>
      </p:ext>
    </p:extLst>
  </p:cSld>
  <p:clrMapOvr>
    <a:masterClrMapping/>
  </p:clrMapOvr>
  <mc:AlternateContent xmlns:mc="http://schemas.openxmlformats.org/markup-compatibility/2006">
    <mc:Choice xmlns:p14="http://schemas.microsoft.com/office/powerpoint/2010/main" Requires="p14">
      <p:transition spd="slow" p14:dur="2000" advTm="35528"/>
    </mc:Choice>
    <mc:Fallback>
      <p:transition spd="slow" advTm="3552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376B3D81-8BBE-5DE3-2F89-F78CFC80FBDD}"/>
              </a:ext>
            </a:extLst>
          </p:cNvPr>
          <p:cNvPicPr>
            <a:picLocks noGrp="1" noChangeAspect="1"/>
          </p:cNvPicPr>
          <p:nvPr>
            <p:ph sz="half" idx="1"/>
          </p:nvPr>
        </p:nvPicPr>
        <p:blipFill>
          <a:blip r:embed="rId3"/>
          <a:stretch>
            <a:fillRect/>
          </a:stretch>
        </p:blipFill>
        <p:spPr>
          <a:xfrm>
            <a:off x="1068388" y="1844675"/>
            <a:ext cx="4895850" cy="4449763"/>
          </a:xfrm>
        </p:spPr>
      </p:pic>
      <p:pic>
        <p:nvPicPr>
          <p:cNvPr id="8" name="Content Placeholder 7">
            <a:extLst>
              <a:ext uri="{FF2B5EF4-FFF2-40B4-BE49-F238E27FC236}">
                <a16:creationId xmlns:a16="http://schemas.microsoft.com/office/drawing/2014/main" id="{1609EC10-2603-D2AD-9FE2-7A847F845696}"/>
              </a:ext>
            </a:extLst>
          </p:cNvPr>
          <p:cNvPicPr>
            <a:picLocks noGrp="1" noChangeAspect="1"/>
          </p:cNvPicPr>
          <p:nvPr>
            <p:ph sz="half" idx="2"/>
          </p:nvPr>
        </p:nvPicPr>
        <p:blipFill>
          <a:blip r:embed="rId4"/>
          <a:stretch>
            <a:fillRect/>
          </a:stretch>
        </p:blipFill>
        <p:spPr>
          <a:xfrm>
            <a:off x="6030913" y="1844675"/>
            <a:ext cx="5087938" cy="4449763"/>
          </a:xfrm>
        </p:spPr>
      </p:pic>
      <p:sp>
        <p:nvSpPr>
          <p:cNvPr id="2" name="Title 1">
            <a:extLst>
              <a:ext uri="{FF2B5EF4-FFF2-40B4-BE49-F238E27FC236}">
                <a16:creationId xmlns:a16="http://schemas.microsoft.com/office/drawing/2014/main" id="{383BA441-008A-FDCF-8B70-3C2ED66CB9FB}"/>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Model validation </a:t>
            </a:r>
          </a:p>
        </p:txBody>
      </p:sp>
      <p:sp>
        <p:nvSpPr>
          <p:cNvPr id="5" name="TextBox 4">
            <a:extLst>
              <a:ext uri="{FF2B5EF4-FFF2-40B4-BE49-F238E27FC236}">
                <a16:creationId xmlns:a16="http://schemas.microsoft.com/office/drawing/2014/main" id="{E3669E80-5C94-DA50-E9A9-324BAFA6DA15}"/>
              </a:ext>
            </a:extLst>
          </p:cNvPr>
          <p:cNvSpPr txBox="1"/>
          <p:nvPr/>
        </p:nvSpPr>
        <p:spPr>
          <a:xfrm>
            <a:off x="6875526" y="1213684"/>
            <a:ext cx="4895850" cy="553998"/>
          </a:xfrm>
          <a:prstGeom prst="rect">
            <a:avLst/>
          </a:prstGeom>
          <a:noFill/>
        </p:spPr>
        <p:txBody>
          <a:bodyPr wrap="square" rtlCol="0">
            <a:spAutoFit/>
          </a:bodyPr>
          <a:lstStyle/>
          <a:p>
            <a:r>
              <a:rPr lang="en-GB" sz="1000" dirty="0"/>
              <a:t>From </a:t>
            </a:r>
            <a:r>
              <a:rPr lang="en-US" sz="1000" dirty="0"/>
              <a:t>Scott M, Gunderson CW, </a:t>
            </a:r>
            <a:r>
              <a:rPr lang="en-US" sz="1000" dirty="0" err="1"/>
              <a:t>Mateescu</a:t>
            </a:r>
            <a:r>
              <a:rPr lang="en-US" sz="1000" dirty="0"/>
              <a:t> EM, Zhang Z, Hwa T. Interdependence of cell growth and gene expression: origins and consequences. Science. 2010 Nov 19;330(6007):1099-102. </a:t>
            </a:r>
            <a:r>
              <a:rPr lang="en-US" sz="1000" dirty="0" err="1"/>
              <a:t>doi</a:t>
            </a:r>
            <a:r>
              <a:rPr lang="en-US" sz="1000" dirty="0"/>
              <a:t>: 10.1126/science.1192588. PMID: 21097934</a:t>
            </a:r>
          </a:p>
        </p:txBody>
      </p:sp>
    </p:spTree>
    <p:extLst>
      <p:ext uri="{BB962C8B-B14F-4D97-AF65-F5344CB8AC3E}">
        <p14:creationId xmlns:p14="http://schemas.microsoft.com/office/powerpoint/2010/main" val="4263689913"/>
      </p:ext>
    </p:extLst>
  </p:cSld>
  <p:clrMapOvr>
    <a:masterClrMapping/>
  </p:clrMapOvr>
  <mc:AlternateContent xmlns:mc="http://schemas.openxmlformats.org/markup-compatibility/2006">
    <mc:Choice xmlns:p14="http://schemas.microsoft.com/office/powerpoint/2010/main" Requires="p14">
      <p:transition spd="slow" p14:dur="2000" advTm="78355"/>
    </mc:Choice>
    <mc:Fallback>
      <p:transition spd="slow" advTm="7835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CCA4CDF-C5D5-8066-C612-F198DBDD305D}"/>
              </a:ext>
            </a:extLst>
          </p:cNvPr>
          <p:cNvPicPr>
            <a:picLocks noChangeAspect="1"/>
          </p:cNvPicPr>
          <p:nvPr/>
        </p:nvPicPr>
        <p:blipFill>
          <a:blip r:embed="rId3"/>
          <a:stretch>
            <a:fillRect/>
          </a:stretch>
        </p:blipFill>
        <p:spPr>
          <a:xfrm>
            <a:off x="2369536" y="643467"/>
            <a:ext cx="745292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391233"/>
      </p:ext>
    </p:extLst>
  </p:cSld>
  <p:clrMapOvr>
    <a:masterClrMapping/>
  </p:clrMapOvr>
  <mc:AlternateContent xmlns:mc="http://schemas.openxmlformats.org/markup-compatibility/2006">
    <mc:Choice xmlns:p14="http://schemas.microsoft.com/office/powerpoint/2010/main" Requires="p14">
      <p:transition spd="slow" p14:dur="2000" advTm="18503"/>
    </mc:Choice>
    <mc:Fallback>
      <p:transition spd="slow" advTm="1850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68D9-C5A8-A59F-98A9-02A5A07DB2B0}"/>
              </a:ext>
            </a:extLst>
          </p:cNvPr>
          <p:cNvSpPr>
            <a:spLocks noGrp="1"/>
          </p:cNvSpPr>
          <p:nvPr>
            <p:ph type="title"/>
          </p:nvPr>
        </p:nvSpPr>
        <p:spPr/>
        <p:txBody>
          <a:bodyPr/>
          <a:lstStyle/>
          <a:p>
            <a:r>
              <a:rPr lang="en-GB" dirty="0"/>
              <a:t>Methods</a:t>
            </a:r>
            <a:endParaRPr lang="en-US" dirty="0"/>
          </a:p>
        </p:txBody>
      </p:sp>
      <p:pic>
        <p:nvPicPr>
          <p:cNvPr id="6" name="Content Placeholder 5">
            <a:extLst>
              <a:ext uri="{FF2B5EF4-FFF2-40B4-BE49-F238E27FC236}">
                <a16:creationId xmlns:a16="http://schemas.microsoft.com/office/drawing/2014/main" id="{4A80EEB0-453E-5488-7CD9-790E2DAB2B48}"/>
              </a:ext>
            </a:extLst>
          </p:cNvPr>
          <p:cNvPicPr>
            <a:picLocks noGrp="1" noChangeAspect="1"/>
          </p:cNvPicPr>
          <p:nvPr>
            <p:ph sz="half" idx="1"/>
          </p:nvPr>
        </p:nvPicPr>
        <p:blipFill>
          <a:blip r:embed="rId3"/>
          <a:stretch>
            <a:fillRect/>
          </a:stretch>
        </p:blipFill>
        <p:spPr>
          <a:xfrm>
            <a:off x="1027639" y="1825625"/>
            <a:ext cx="4802721" cy="4351338"/>
          </a:xfrm>
        </p:spPr>
      </p:pic>
      <p:pic>
        <p:nvPicPr>
          <p:cNvPr id="12" name="Content Placeholder 11">
            <a:extLst>
              <a:ext uri="{FF2B5EF4-FFF2-40B4-BE49-F238E27FC236}">
                <a16:creationId xmlns:a16="http://schemas.microsoft.com/office/drawing/2014/main" id="{7357FA26-862D-BA90-3A70-637E289B0DE9}"/>
              </a:ext>
            </a:extLst>
          </p:cNvPr>
          <p:cNvPicPr>
            <a:picLocks noGrp="1" noChangeAspect="1"/>
          </p:cNvPicPr>
          <p:nvPr>
            <p:ph sz="half" idx="2"/>
          </p:nvPr>
        </p:nvPicPr>
        <p:blipFill>
          <a:blip r:embed="rId4"/>
          <a:stretch>
            <a:fillRect/>
          </a:stretch>
        </p:blipFill>
        <p:spPr>
          <a:xfrm>
            <a:off x="6096000" y="1825625"/>
            <a:ext cx="5181600" cy="2317915"/>
          </a:xfrm>
        </p:spPr>
      </p:pic>
      <p:pic>
        <p:nvPicPr>
          <p:cNvPr id="14" name="Picture 13">
            <a:extLst>
              <a:ext uri="{FF2B5EF4-FFF2-40B4-BE49-F238E27FC236}">
                <a16:creationId xmlns:a16="http://schemas.microsoft.com/office/drawing/2014/main" id="{AE2B3674-286F-DA91-AD5D-0C262E1FD4EF}"/>
              </a:ext>
            </a:extLst>
          </p:cNvPr>
          <p:cNvPicPr>
            <a:picLocks noChangeAspect="1"/>
          </p:cNvPicPr>
          <p:nvPr/>
        </p:nvPicPr>
        <p:blipFill>
          <a:blip r:embed="rId5"/>
          <a:stretch>
            <a:fillRect/>
          </a:stretch>
        </p:blipFill>
        <p:spPr>
          <a:xfrm>
            <a:off x="6096000" y="4643471"/>
            <a:ext cx="5680796" cy="1202752"/>
          </a:xfrm>
          <a:prstGeom prst="rect">
            <a:avLst/>
          </a:prstGeom>
        </p:spPr>
      </p:pic>
    </p:spTree>
    <p:extLst>
      <p:ext uri="{BB962C8B-B14F-4D97-AF65-F5344CB8AC3E}">
        <p14:creationId xmlns:p14="http://schemas.microsoft.com/office/powerpoint/2010/main" val="1610168578"/>
      </p:ext>
    </p:extLst>
  </p:cSld>
  <p:clrMapOvr>
    <a:masterClrMapping/>
  </p:clrMapOvr>
  <mc:AlternateContent xmlns:mc="http://schemas.openxmlformats.org/markup-compatibility/2006">
    <mc:Choice xmlns:p14="http://schemas.microsoft.com/office/powerpoint/2010/main" Requires="p14">
      <p:transition spd="slow" p14:dur="2000" advTm="101351"/>
    </mc:Choice>
    <mc:Fallback>
      <p:transition spd="slow" advTm="10135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284924-6C48-7BF9-BF43-17E8DF7C982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GB" sz="5400" dirty="0">
                <a:solidFill>
                  <a:srgbClr val="FFFFFF"/>
                </a:solidFill>
              </a:rPr>
              <a:t>The code</a:t>
            </a:r>
            <a:endParaRPr lang="en-US" sz="5400" dirty="0">
              <a:solidFill>
                <a:srgbClr val="FFFFFF"/>
              </a:solidFill>
            </a:endParaRP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 name="Content Placeholder 11">
            <a:extLst>
              <a:ext uri="{FF2B5EF4-FFF2-40B4-BE49-F238E27FC236}">
                <a16:creationId xmlns:a16="http://schemas.microsoft.com/office/drawing/2014/main" id="{4252B0B6-52FD-821C-BDC0-D15A34CA9BF6}"/>
              </a:ext>
            </a:extLst>
          </p:cNvPr>
          <p:cNvPicPr>
            <a:picLocks noGrp="1" noChangeAspect="1"/>
          </p:cNvPicPr>
          <p:nvPr>
            <p:ph sz="half" idx="1"/>
          </p:nvPr>
        </p:nvPicPr>
        <p:blipFill>
          <a:blip r:embed="rId3"/>
          <a:stretch>
            <a:fillRect/>
          </a:stretch>
        </p:blipFill>
        <p:spPr>
          <a:xfrm>
            <a:off x="394434" y="2426818"/>
            <a:ext cx="5330182" cy="3997637"/>
          </a:xfrm>
          <a:prstGeom prst="rect">
            <a:avLst/>
          </a:prstGeom>
        </p:spPr>
      </p:pic>
      <p:cxnSp>
        <p:nvCxnSpPr>
          <p:cNvPr id="23" name="Straight Connector 2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4" name="Content Placeholder 13">
            <a:extLst>
              <a:ext uri="{FF2B5EF4-FFF2-40B4-BE49-F238E27FC236}">
                <a16:creationId xmlns:a16="http://schemas.microsoft.com/office/drawing/2014/main" id="{CC79F47C-24DC-6C8A-0E82-7426C522373B}"/>
              </a:ext>
            </a:extLst>
          </p:cNvPr>
          <p:cNvPicPr>
            <a:picLocks noGrp="1" noChangeAspect="1"/>
          </p:cNvPicPr>
          <p:nvPr>
            <p:ph sz="half" idx="2"/>
          </p:nvPr>
        </p:nvPicPr>
        <p:blipFill>
          <a:blip r:embed="rId4"/>
          <a:stretch>
            <a:fillRect/>
          </a:stretch>
        </p:blipFill>
        <p:spPr>
          <a:xfrm>
            <a:off x="6445073" y="2925260"/>
            <a:ext cx="5455917" cy="3000753"/>
          </a:xfrm>
          <a:prstGeom prst="rect">
            <a:avLst/>
          </a:prstGeom>
        </p:spPr>
      </p:pic>
    </p:spTree>
    <p:extLst>
      <p:ext uri="{BB962C8B-B14F-4D97-AF65-F5344CB8AC3E}">
        <p14:creationId xmlns:p14="http://schemas.microsoft.com/office/powerpoint/2010/main" val="2051335805"/>
      </p:ext>
    </p:extLst>
  </p:cSld>
  <p:clrMapOvr>
    <a:masterClrMapping/>
  </p:clrMapOvr>
  <mc:AlternateContent xmlns:mc="http://schemas.openxmlformats.org/markup-compatibility/2006">
    <mc:Choice xmlns:p14="http://schemas.microsoft.com/office/powerpoint/2010/main" Requires="p14">
      <p:transition spd="slow" p14:dur="2000" advTm="57860"/>
    </mc:Choice>
    <mc:Fallback>
      <p:transition spd="slow" advTm="57860"/>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CEC8DD-0B81-0F44-C806-57AD7C3FA3AF}"/>
              </a:ext>
            </a:extLst>
          </p:cNvPr>
          <p:cNvSpPr>
            <a:spLocks noGrp="1"/>
          </p:cNvSpPr>
          <p:nvPr>
            <p:ph type="title"/>
          </p:nvPr>
        </p:nvSpPr>
        <p:spPr>
          <a:xfrm>
            <a:off x="630936" y="639520"/>
            <a:ext cx="3429000" cy="1719072"/>
          </a:xfrm>
        </p:spPr>
        <p:txBody>
          <a:bodyPr anchor="b">
            <a:normAutofit/>
          </a:bodyPr>
          <a:lstStyle/>
          <a:p>
            <a:r>
              <a:rPr lang="en-GB" sz="4600"/>
              <a:t>Convergence </a:t>
            </a:r>
            <a:endParaRPr lang="en-US" sz="4600"/>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ACFC02-C5EB-E94B-5F94-7A6855A385B9}"/>
              </a:ext>
            </a:extLst>
          </p:cNvPr>
          <p:cNvSpPr>
            <a:spLocks noGrp="1"/>
          </p:cNvSpPr>
          <p:nvPr>
            <p:ph idx="1"/>
          </p:nvPr>
        </p:nvSpPr>
        <p:spPr>
          <a:xfrm>
            <a:off x="630936" y="2807208"/>
            <a:ext cx="3429000" cy="3410712"/>
          </a:xfrm>
        </p:spPr>
        <p:txBody>
          <a:bodyPr anchor="t">
            <a:normAutofit/>
          </a:bodyPr>
          <a:lstStyle/>
          <a:p>
            <a:r>
              <a:rPr lang="en-US" sz="2000" dirty="0"/>
              <a:t>Rule of thumb: shouldn’t deviate more than 1% from its mean in the last 10% of the simulation time</a:t>
            </a:r>
          </a:p>
          <a:p>
            <a:endParaRPr lang="en-GB" sz="2000" dirty="0"/>
          </a:p>
        </p:txBody>
      </p:sp>
      <p:pic>
        <p:nvPicPr>
          <p:cNvPr id="5" name="Picture 4">
            <a:extLst>
              <a:ext uri="{FF2B5EF4-FFF2-40B4-BE49-F238E27FC236}">
                <a16:creationId xmlns:a16="http://schemas.microsoft.com/office/drawing/2014/main" id="{EA294E71-3AD6-007E-E6D1-490FB1180B8E}"/>
              </a:ext>
            </a:extLst>
          </p:cNvPr>
          <p:cNvPicPr>
            <a:picLocks noChangeAspect="1"/>
          </p:cNvPicPr>
          <p:nvPr/>
        </p:nvPicPr>
        <p:blipFill>
          <a:blip r:embed="rId3"/>
          <a:stretch>
            <a:fillRect/>
          </a:stretch>
        </p:blipFill>
        <p:spPr>
          <a:xfrm>
            <a:off x="4654296" y="1202550"/>
            <a:ext cx="6903720" cy="4452899"/>
          </a:xfrm>
          <a:prstGeom prst="rect">
            <a:avLst/>
          </a:prstGeom>
        </p:spPr>
      </p:pic>
    </p:spTree>
    <p:extLst>
      <p:ext uri="{BB962C8B-B14F-4D97-AF65-F5344CB8AC3E}">
        <p14:creationId xmlns:p14="http://schemas.microsoft.com/office/powerpoint/2010/main" val="2728646900"/>
      </p:ext>
    </p:extLst>
  </p:cSld>
  <p:clrMapOvr>
    <a:masterClrMapping/>
  </p:clrMapOvr>
  <mc:AlternateContent xmlns:mc="http://schemas.openxmlformats.org/markup-compatibility/2006">
    <mc:Choice xmlns:p14="http://schemas.microsoft.com/office/powerpoint/2010/main" Requires="p14">
      <p:transition spd="slow" p14:dur="2000" advTm="71054"/>
    </mc:Choice>
    <mc:Fallback>
      <p:transition spd="slow" advTm="7105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0E2DDD-B21B-CB6F-E6CA-27EBA281AE7D}"/>
              </a:ext>
            </a:extLst>
          </p:cNvPr>
          <p:cNvSpPr>
            <a:spLocks noGrp="1"/>
          </p:cNvSpPr>
          <p:nvPr>
            <p:ph type="title"/>
          </p:nvPr>
        </p:nvSpPr>
        <p:spPr>
          <a:xfrm>
            <a:off x="643467" y="321734"/>
            <a:ext cx="10905066" cy="1135737"/>
          </a:xfrm>
        </p:spPr>
        <p:txBody>
          <a:bodyPr>
            <a:normAutofit/>
          </a:bodyPr>
          <a:lstStyle/>
          <a:p>
            <a:r>
              <a:rPr lang="en-GB" sz="3600"/>
              <a:t>Results</a:t>
            </a:r>
            <a:endParaRPr lang="en-US" sz="3600"/>
          </a:p>
        </p:txBody>
      </p:sp>
      <p:sp>
        <p:nvSpPr>
          <p:cNvPr id="3" name="Content Placeholder 2">
            <a:extLst>
              <a:ext uri="{FF2B5EF4-FFF2-40B4-BE49-F238E27FC236}">
                <a16:creationId xmlns:a16="http://schemas.microsoft.com/office/drawing/2014/main" id="{AE033342-F4EC-2DB3-D0D2-6B3D62E4C96F}"/>
              </a:ext>
            </a:extLst>
          </p:cNvPr>
          <p:cNvSpPr>
            <a:spLocks noGrp="1"/>
          </p:cNvSpPr>
          <p:nvPr>
            <p:ph idx="1"/>
          </p:nvPr>
        </p:nvSpPr>
        <p:spPr>
          <a:xfrm>
            <a:off x="643467" y="1782981"/>
            <a:ext cx="10905066" cy="4393982"/>
          </a:xfrm>
        </p:spPr>
        <p:txBody>
          <a:bodyPr>
            <a:normAutofit/>
          </a:bodyPr>
          <a:lstStyle/>
          <a:p>
            <a:r>
              <a:rPr lang="en-GB" sz="2000" dirty="0"/>
              <a:t>RBS strength relative to that of innate mRNAs in the model</a:t>
            </a:r>
          </a:p>
          <a:p>
            <a:pPr lvl="1"/>
            <a:r>
              <a:rPr lang="en-GB" sz="2000" dirty="0"/>
              <a:t>1/3, 1 or 3</a:t>
            </a:r>
          </a:p>
          <a:p>
            <a:r>
              <a:rPr lang="en-GB" sz="2000" dirty="0"/>
              <a:t>‘Promoter strength’ (maximum transcription rate) relative to that of the innate housekeeping DNA</a:t>
            </a:r>
          </a:p>
          <a:p>
            <a:pPr lvl="1"/>
            <a:r>
              <a:rPr lang="en-GB" sz="2000" dirty="0"/>
              <a:t>1/3, 1 or 3</a:t>
            </a:r>
          </a:p>
          <a:p>
            <a:r>
              <a:rPr lang="en-GB" sz="2000" dirty="0"/>
              <a:t>Slow codons</a:t>
            </a:r>
          </a:p>
          <a:p>
            <a:pPr lvl="1"/>
            <a:r>
              <a:rPr lang="en-GB" sz="2000" dirty="0"/>
              <a:t>None, slow codon at 5</a:t>
            </a:r>
            <a:r>
              <a:rPr lang="en-GB" sz="2000" baseline="30000" dirty="0"/>
              <a:t>th</a:t>
            </a:r>
            <a:r>
              <a:rPr lang="en-GB" sz="2000" dirty="0"/>
              <a:t> or 26</a:t>
            </a:r>
            <a:r>
              <a:rPr lang="en-GB" sz="2000" baseline="30000" dirty="0"/>
              <a:t>th</a:t>
            </a:r>
            <a:r>
              <a:rPr lang="en-GB" sz="2000" dirty="0"/>
              <a:t> position</a:t>
            </a:r>
          </a:p>
          <a:p>
            <a:pPr lvl="1"/>
            <a:r>
              <a:rPr lang="en-GB" sz="2000" dirty="0"/>
              <a:t>Slow codon relative rate of 3% or 0.5%</a:t>
            </a:r>
          </a:p>
          <a:p>
            <a:r>
              <a:rPr lang="en-GB" sz="2000" dirty="0"/>
              <a:t>Heterologous mRNA length of 30 (same as housekeeping, from </a:t>
            </a:r>
            <a:r>
              <a:rPr lang="en-GB" sz="2000" dirty="0" err="1"/>
              <a:t>Weisse</a:t>
            </a:r>
            <a:r>
              <a:rPr lang="en-GB" sz="2000" dirty="0"/>
              <a:t> et al.) or 60 ribosomal footprints</a:t>
            </a: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ustDataLst>
      <p:tags r:id="rId1"/>
    </p:custDataLst>
    <p:extLst>
      <p:ext uri="{BB962C8B-B14F-4D97-AF65-F5344CB8AC3E}">
        <p14:creationId xmlns:p14="http://schemas.microsoft.com/office/powerpoint/2010/main" val="3174098033"/>
      </p:ext>
    </p:extLst>
  </p:cSld>
  <p:clrMapOvr>
    <a:masterClrMapping/>
  </p:clrMapOvr>
  <mc:AlternateContent xmlns:mc="http://schemas.openxmlformats.org/markup-compatibility/2006">
    <mc:Choice xmlns:p14="http://schemas.microsoft.com/office/powerpoint/2010/main" Requires="p14">
      <p:transition spd="slow" p14:dur="2000" advTm="42578"/>
    </mc:Choice>
    <mc:Fallback>
      <p:transition spd="slow" advTm="425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3">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5">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17" name="Rectangle 16">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Table&#10;&#10;Description automatically generated">
            <a:extLst>
              <a:ext uri="{FF2B5EF4-FFF2-40B4-BE49-F238E27FC236}">
                <a16:creationId xmlns:a16="http://schemas.microsoft.com/office/drawing/2014/main" id="{5CF2E740-EC11-DB4A-352E-8C75489D3073}"/>
              </a:ext>
            </a:extLst>
          </p:cNvPr>
          <p:cNvPicPr>
            <a:picLocks noChangeAspect="1"/>
          </p:cNvPicPr>
          <p:nvPr/>
        </p:nvPicPr>
        <p:blipFill>
          <a:blip r:embed="rId2"/>
          <a:stretch>
            <a:fillRect/>
          </a:stretch>
        </p:blipFill>
        <p:spPr>
          <a:xfrm>
            <a:off x="706568" y="1499524"/>
            <a:ext cx="3209544" cy="3556281"/>
          </a:xfrm>
          <a:prstGeom prst="rect">
            <a:avLst/>
          </a:prstGeom>
        </p:spPr>
      </p:pic>
      <p:grpSp>
        <p:nvGrpSpPr>
          <p:cNvPr id="20" name="Group 19">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21" name="Rectangle 20">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Table&#10;&#10;Description automatically generated">
            <a:extLst>
              <a:ext uri="{FF2B5EF4-FFF2-40B4-BE49-F238E27FC236}">
                <a16:creationId xmlns:a16="http://schemas.microsoft.com/office/drawing/2014/main" id="{B66D2A6C-356B-A31D-6393-823D0DF423E8}"/>
              </a:ext>
            </a:extLst>
          </p:cNvPr>
          <p:cNvPicPr>
            <a:picLocks noChangeAspect="1"/>
          </p:cNvPicPr>
          <p:nvPr/>
        </p:nvPicPr>
        <p:blipFill>
          <a:blip r:embed="rId3"/>
          <a:stretch>
            <a:fillRect/>
          </a:stretch>
        </p:blipFill>
        <p:spPr>
          <a:xfrm>
            <a:off x="4487333" y="1504436"/>
            <a:ext cx="3209544" cy="3546457"/>
          </a:xfrm>
          <a:prstGeom prst="rect">
            <a:avLst/>
          </a:prstGeom>
        </p:spPr>
      </p:pic>
      <p:grpSp>
        <p:nvGrpSpPr>
          <p:cNvPr id="24" name="Group 23">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25" name="Rectangle 24">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descr="Table&#10;&#10;Description automatically generated">
            <a:extLst>
              <a:ext uri="{FF2B5EF4-FFF2-40B4-BE49-F238E27FC236}">
                <a16:creationId xmlns:a16="http://schemas.microsoft.com/office/drawing/2014/main" id="{CF07FA92-36AB-3042-E710-7B8E32A20252}"/>
              </a:ext>
            </a:extLst>
          </p:cNvPr>
          <p:cNvPicPr>
            <a:picLocks noChangeAspect="1"/>
          </p:cNvPicPr>
          <p:nvPr/>
        </p:nvPicPr>
        <p:blipFill>
          <a:blip r:embed="rId4"/>
          <a:stretch>
            <a:fillRect/>
          </a:stretch>
        </p:blipFill>
        <p:spPr>
          <a:xfrm>
            <a:off x="8275887" y="1514179"/>
            <a:ext cx="3209544" cy="3526971"/>
          </a:xfrm>
          <a:prstGeom prst="rect">
            <a:avLst/>
          </a:prstGeom>
        </p:spPr>
      </p:pic>
    </p:spTree>
    <p:extLst>
      <p:ext uri="{BB962C8B-B14F-4D97-AF65-F5344CB8AC3E}">
        <p14:creationId xmlns:p14="http://schemas.microsoft.com/office/powerpoint/2010/main" val="2076369275"/>
      </p:ext>
    </p:extLst>
  </p:cSld>
  <p:clrMapOvr>
    <a:masterClrMapping/>
  </p:clrMapOvr>
  <mc:AlternateContent xmlns:mc="http://schemas.openxmlformats.org/markup-compatibility/2006">
    <mc:Choice xmlns:p14="http://schemas.microsoft.com/office/powerpoint/2010/main" Requires="p14">
      <p:transition spd="slow" p14:dur="2000" advTm="47478"/>
    </mc:Choice>
    <mc:Fallback>
      <p:transition spd="slow" advTm="4747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57B21-251F-2D49-9309-85C7B9BE2051}"/>
              </a:ext>
            </a:extLst>
          </p:cNvPr>
          <p:cNvSpPr>
            <a:spLocks noGrp="1"/>
          </p:cNvSpPr>
          <p:nvPr>
            <p:ph type="title"/>
          </p:nvPr>
        </p:nvSpPr>
        <p:spPr/>
        <p:txBody>
          <a:bodyPr/>
          <a:lstStyle/>
          <a:p>
            <a:r>
              <a:rPr lang="en-GB" dirty="0"/>
              <a:t>Plot showing 0.03 vs 0.005</a:t>
            </a:r>
            <a:endParaRPr lang="en-US" dirty="0"/>
          </a:p>
        </p:txBody>
      </p:sp>
      <p:pic>
        <p:nvPicPr>
          <p:cNvPr id="6" name="Content Placeholder 5">
            <a:extLst>
              <a:ext uri="{FF2B5EF4-FFF2-40B4-BE49-F238E27FC236}">
                <a16:creationId xmlns:a16="http://schemas.microsoft.com/office/drawing/2014/main" id="{7ACDB811-00F4-38AA-BD06-35BA7A565FDA}"/>
              </a:ext>
            </a:extLst>
          </p:cNvPr>
          <p:cNvPicPr>
            <a:picLocks noGrp="1" noChangeAspect="1"/>
          </p:cNvPicPr>
          <p:nvPr>
            <p:ph sz="half" idx="1"/>
          </p:nvPr>
        </p:nvPicPr>
        <p:blipFill>
          <a:blip r:embed="rId2"/>
          <a:stretch>
            <a:fillRect/>
          </a:stretch>
        </p:blipFill>
        <p:spPr>
          <a:xfrm>
            <a:off x="838200" y="1899961"/>
            <a:ext cx="5181600" cy="4202665"/>
          </a:xfrm>
        </p:spPr>
      </p:pic>
      <p:pic>
        <p:nvPicPr>
          <p:cNvPr id="8" name="Content Placeholder 7">
            <a:extLst>
              <a:ext uri="{FF2B5EF4-FFF2-40B4-BE49-F238E27FC236}">
                <a16:creationId xmlns:a16="http://schemas.microsoft.com/office/drawing/2014/main" id="{E09B7C88-7423-0E05-F6A6-52D447FC6A3C}"/>
              </a:ext>
            </a:extLst>
          </p:cNvPr>
          <p:cNvPicPr>
            <a:picLocks noGrp="1" noChangeAspect="1"/>
          </p:cNvPicPr>
          <p:nvPr>
            <p:ph sz="half" idx="2"/>
          </p:nvPr>
        </p:nvPicPr>
        <p:blipFill>
          <a:blip r:embed="rId3"/>
          <a:stretch>
            <a:fillRect/>
          </a:stretch>
        </p:blipFill>
        <p:spPr>
          <a:xfrm>
            <a:off x="6172200" y="1966852"/>
            <a:ext cx="5181600" cy="4068884"/>
          </a:xfrm>
        </p:spPr>
      </p:pic>
    </p:spTree>
    <p:extLst>
      <p:ext uri="{BB962C8B-B14F-4D97-AF65-F5344CB8AC3E}">
        <p14:creationId xmlns:p14="http://schemas.microsoft.com/office/powerpoint/2010/main" val="2441495845"/>
      </p:ext>
    </p:extLst>
  </p:cSld>
  <p:clrMapOvr>
    <a:masterClrMapping/>
  </p:clrMapOvr>
  <mc:AlternateContent xmlns:mc="http://schemas.openxmlformats.org/markup-compatibility/2006">
    <mc:Choice xmlns:p14="http://schemas.microsoft.com/office/powerpoint/2010/main" Requires="p14">
      <p:transition spd="slow" p14:dur="2000" advTm="1744"/>
    </mc:Choice>
    <mc:Fallback>
      <p:transition spd="slow" advTm="1744"/>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D2B7-C54A-ADEA-A148-7AD1C9A5494C}"/>
              </a:ext>
            </a:extLst>
          </p:cNvPr>
          <p:cNvSpPr>
            <a:spLocks noGrp="1"/>
          </p:cNvSpPr>
          <p:nvPr>
            <p:ph type="title"/>
          </p:nvPr>
        </p:nvSpPr>
        <p:spPr/>
        <p:txBody>
          <a:bodyPr/>
          <a:lstStyle/>
          <a:p>
            <a:r>
              <a:rPr lang="en-GB" dirty="0"/>
              <a:t>Corse graining </a:t>
            </a:r>
            <a:endParaRPr lang="en-US" dirty="0"/>
          </a:p>
        </p:txBody>
      </p:sp>
      <p:graphicFrame>
        <p:nvGraphicFramePr>
          <p:cNvPr id="5" name="Content Placeholder 2">
            <a:extLst>
              <a:ext uri="{FF2B5EF4-FFF2-40B4-BE49-F238E27FC236}">
                <a16:creationId xmlns:a16="http://schemas.microsoft.com/office/drawing/2014/main" id="{C8F95EDF-CDD3-6DF7-16F9-5BED41847A8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7901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9CD62-EC11-5E2E-E4BA-5322B0D1975C}"/>
              </a:ext>
            </a:extLst>
          </p:cNvPr>
          <p:cNvSpPr>
            <a:spLocks noGrp="1"/>
          </p:cNvSpPr>
          <p:nvPr>
            <p:ph type="title"/>
          </p:nvPr>
        </p:nvSpPr>
        <p:spPr/>
        <p:txBody>
          <a:bodyPr/>
          <a:lstStyle/>
          <a:p>
            <a:r>
              <a:rPr lang="en-GB" dirty="0"/>
              <a:t>Longer protein takes more resources</a:t>
            </a:r>
            <a:endParaRPr lang="en-US" dirty="0"/>
          </a:p>
        </p:txBody>
      </p:sp>
      <p:pic>
        <p:nvPicPr>
          <p:cNvPr id="6" name="Content Placeholder 5">
            <a:extLst>
              <a:ext uri="{FF2B5EF4-FFF2-40B4-BE49-F238E27FC236}">
                <a16:creationId xmlns:a16="http://schemas.microsoft.com/office/drawing/2014/main" id="{2D2197D0-4831-0470-6646-1D8EA01DB5FD}"/>
              </a:ext>
            </a:extLst>
          </p:cNvPr>
          <p:cNvPicPr>
            <a:picLocks noGrp="1" noChangeAspect="1"/>
          </p:cNvPicPr>
          <p:nvPr>
            <p:ph sz="half" idx="1"/>
          </p:nvPr>
        </p:nvPicPr>
        <p:blipFill>
          <a:blip r:embed="rId2"/>
          <a:stretch>
            <a:fillRect/>
          </a:stretch>
        </p:blipFill>
        <p:spPr>
          <a:xfrm>
            <a:off x="838200" y="1952468"/>
            <a:ext cx="5181600" cy="4097651"/>
          </a:xfrm>
        </p:spPr>
      </p:pic>
      <p:pic>
        <p:nvPicPr>
          <p:cNvPr id="8" name="Content Placeholder 7">
            <a:extLst>
              <a:ext uri="{FF2B5EF4-FFF2-40B4-BE49-F238E27FC236}">
                <a16:creationId xmlns:a16="http://schemas.microsoft.com/office/drawing/2014/main" id="{CA4E874A-D374-F897-753B-C6D774E89BC5}"/>
              </a:ext>
            </a:extLst>
          </p:cNvPr>
          <p:cNvPicPr>
            <a:picLocks noGrp="1" noChangeAspect="1"/>
          </p:cNvPicPr>
          <p:nvPr>
            <p:ph sz="half" idx="2"/>
          </p:nvPr>
        </p:nvPicPr>
        <p:blipFill>
          <a:blip r:embed="rId3"/>
          <a:stretch>
            <a:fillRect/>
          </a:stretch>
        </p:blipFill>
        <p:spPr>
          <a:xfrm>
            <a:off x="6172200" y="1972107"/>
            <a:ext cx="5181600" cy="4058373"/>
          </a:xfrm>
        </p:spPr>
      </p:pic>
    </p:spTree>
    <p:extLst>
      <p:ext uri="{BB962C8B-B14F-4D97-AF65-F5344CB8AC3E}">
        <p14:creationId xmlns:p14="http://schemas.microsoft.com/office/powerpoint/2010/main" val="1434838975"/>
      </p:ext>
    </p:extLst>
  </p:cSld>
  <p:clrMapOvr>
    <a:masterClrMapping/>
  </p:clrMapOvr>
  <mc:AlternateContent xmlns:mc="http://schemas.openxmlformats.org/markup-compatibility/2006">
    <mc:Choice xmlns:p14="http://schemas.microsoft.com/office/powerpoint/2010/main" Requires="p14">
      <p:transition spd="slow" p14:dur="2000" advTm="25008"/>
    </mc:Choice>
    <mc:Fallback>
      <p:transition spd="slow" advTm="2500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C17D-F404-2326-4724-A3B3A42C49FA}"/>
              </a:ext>
            </a:extLst>
          </p:cNvPr>
          <p:cNvSpPr>
            <a:spLocks noGrp="1"/>
          </p:cNvSpPr>
          <p:nvPr>
            <p:ph type="title"/>
          </p:nvPr>
        </p:nvSpPr>
        <p:spPr/>
        <p:txBody>
          <a:bodyPr/>
          <a:lstStyle/>
          <a:p>
            <a:r>
              <a:rPr lang="en-GB" dirty="0"/>
              <a:t>Ribosome at beginning vs end</a:t>
            </a:r>
            <a:endParaRPr lang="en-US" dirty="0"/>
          </a:p>
        </p:txBody>
      </p:sp>
      <p:pic>
        <p:nvPicPr>
          <p:cNvPr id="6" name="Content Placeholder 5">
            <a:extLst>
              <a:ext uri="{FF2B5EF4-FFF2-40B4-BE49-F238E27FC236}">
                <a16:creationId xmlns:a16="http://schemas.microsoft.com/office/drawing/2014/main" id="{64B82C8B-AD6B-DA49-A296-F2BC37D973F5}"/>
              </a:ext>
            </a:extLst>
          </p:cNvPr>
          <p:cNvPicPr>
            <a:picLocks noGrp="1" noChangeAspect="1"/>
          </p:cNvPicPr>
          <p:nvPr>
            <p:ph sz="half" idx="1"/>
          </p:nvPr>
        </p:nvPicPr>
        <p:blipFill>
          <a:blip r:embed="rId2"/>
          <a:stretch>
            <a:fillRect/>
          </a:stretch>
        </p:blipFill>
        <p:spPr>
          <a:xfrm>
            <a:off x="838200" y="1913439"/>
            <a:ext cx="5181600" cy="4175710"/>
          </a:xfrm>
        </p:spPr>
      </p:pic>
      <p:pic>
        <p:nvPicPr>
          <p:cNvPr id="8" name="Content Placeholder 7">
            <a:extLst>
              <a:ext uri="{FF2B5EF4-FFF2-40B4-BE49-F238E27FC236}">
                <a16:creationId xmlns:a16="http://schemas.microsoft.com/office/drawing/2014/main" id="{E11ACD66-24E0-F630-5BCF-74EC12AF0BB5}"/>
              </a:ext>
            </a:extLst>
          </p:cNvPr>
          <p:cNvPicPr>
            <a:picLocks noGrp="1" noChangeAspect="1"/>
          </p:cNvPicPr>
          <p:nvPr>
            <p:ph sz="half" idx="2"/>
          </p:nvPr>
        </p:nvPicPr>
        <p:blipFill>
          <a:blip r:embed="rId3"/>
          <a:stretch>
            <a:fillRect/>
          </a:stretch>
        </p:blipFill>
        <p:spPr>
          <a:xfrm>
            <a:off x="6172200" y="2003373"/>
            <a:ext cx="5181600" cy="3995842"/>
          </a:xfr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F60FE42-7298-7455-0252-45A07C6E8CEB}"/>
                  </a:ext>
                </a:extLst>
              </p:cNvPr>
              <p:cNvSpPr txBox="1"/>
              <p:nvPr/>
            </p:nvSpPr>
            <p:spPr>
              <a:xfrm>
                <a:off x="4233797" y="3938664"/>
                <a:ext cx="977030" cy="51636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3</m:t>
                              </m:r>
                            </m:den>
                          </m:f>
                        </m:sub>
                      </m:sSub>
                      <m:sSub>
                        <m:sSubPr>
                          <m:ctrlPr>
                            <a:rPr lang="en-US"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3</m:t>
                          </m:r>
                        </m:sub>
                      </m:sSub>
                    </m:oMath>
                  </m:oMathPara>
                </a14:m>
                <a:endParaRPr lang="en-US" dirty="0"/>
              </a:p>
            </p:txBody>
          </p:sp>
        </mc:Choice>
        <mc:Fallback>
          <p:sp>
            <p:nvSpPr>
              <p:cNvPr id="9" name="TextBox 8">
                <a:extLst>
                  <a:ext uri="{FF2B5EF4-FFF2-40B4-BE49-F238E27FC236}">
                    <a16:creationId xmlns:a16="http://schemas.microsoft.com/office/drawing/2014/main" id="{EF60FE42-7298-7455-0252-45A07C6E8CEB}"/>
                  </a:ext>
                </a:extLst>
              </p:cNvPr>
              <p:cNvSpPr txBox="1">
                <a:spLocks noRot="1" noChangeAspect="1" noMove="1" noResize="1" noEditPoints="1" noAdjustHandles="1" noChangeArrowheads="1" noChangeShapeType="1" noTextEdit="1"/>
              </p:cNvSpPr>
              <p:nvPr/>
            </p:nvSpPr>
            <p:spPr>
              <a:xfrm>
                <a:off x="4233797" y="3938664"/>
                <a:ext cx="977030" cy="516360"/>
              </a:xfrm>
              <a:prstGeom prst="rect">
                <a:avLst/>
              </a:prstGeom>
              <a:blipFill>
                <a:blip r:embed="rId4"/>
                <a:stretch>
                  <a:fillRect b="-11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3D1BEA1-BAD6-068B-937A-7280CBA733CB}"/>
                  </a:ext>
                </a:extLst>
              </p:cNvPr>
              <p:cNvSpPr txBox="1"/>
              <p:nvPr/>
            </p:nvSpPr>
            <p:spPr>
              <a:xfrm>
                <a:off x="2820444" y="2482241"/>
                <a:ext cx="977030" cy="51636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3</m:t>
                              </m:r>
                            </m:den>
                          </m:f>
                        </m:sub>
                      </m:sSub>
                      <m:sSub>
                        <m:sSubPr>
                          <m:ctrlPr>
                            <a:rPr lang="en-US"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1</m:t>
                          </m:r>
                        </m:sub>
                      </m:sSub>
                    </m:oMath>
                  </m:oMathPara>
                </a14:m>
                <a:endParaRPr lang="en-US" dirty="0"/>
              </a:p>
            </p:txBody>
          </p:sp>
        </mc:Choice>
        <mc:Fallback>
          <p:sp>
            <p:nvSpPr>
              <p:cNvPr id="10" name="TextBox 9">
                <a:extLst>
                  <a:ext uri="{FF2B5EF4-FFF2-40B4-BE49-F238E27FC236}">
                    <a16:creationId xmlns:a16="http://schemas.microsoft.com/office/drawing/2014/main" id="{13D1BEA1-BAD6-068B-937A-7280CBA733CB}"/>
                  </a:ext>
                </a:extLst>
              </p:cNvPr>
              <p:cNvSpPr txBox="1">
                <a:spLocks noRot="1" noChangeAspect="1" noMove="1" noResize="1" noEditPoints="1" noAdjustHandles="1" noChangeArrowheads="1" noChangeShapeType="1" noTextEdit="1"/>
              </p:cNvSpPr>
              <p:nvPr/>
            </p:nvSpPr>
            <p:spPr>
              <a:xfrm>
                <a:off x="2820444" y="2482241"/>
                <a:ext cx="977030" cy="516360"/>
              </a:xfrm>
              <a:prstGeom prst="rect">
                <a:avLst/>
              </a:prstGeom>
              <a:blipFill>
                <a:blip r:embed="rId5"/>
                <a:stretch>
                  <a:fillRect b="-1176"/>
                </a:stretch>
              </a:blipFill>
            </p:spPr>
            <p:txBody>
              <a:bodyPr/>
              <a:lstStyle/>
              <a:p>
                <a:r>
                  <a:rPr lang="en-US">
                    <a:noFill/>
                  </a:rPr>
                  <a:t> </a:t>
                </a:r>
              </a:p>
            </p:txBody>
          </p:sp>
        </mc:Fallback>
      </mc:AlternateContent>
    </p:spTree>
    <p:extLst>
      <p:ext uri="{BB962C8B-B14F-4D97-AF65-F5344CB8AC3E}">
        <p14:creationId xmlns:p14="http://schemas.microsoft.com/office/powerpoint/2010/main" val="296194313"/>
      </p:ext>
    </p:extLst>
  </p:cSld>
  <p:clrMapOvr>
    <a:masterClrMapping/>
  </p:clrMapOvr>
  <mc:AlternateContent xmlns:mc="http://schemas.openxmlformats.org/markup-compatibility/2006">
    <mc:Choice xmlns:p14="http://schemas.microsoft.com/office/powerpoint/2010/main" Requires="p14">
      <p:transition spd="slow" p14:dur="2000" advTm="61658"/>
    </mc:Choice>
    <mc:Fallback>
      <p:transition spd="slow" advTm="6165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A3984-1587-E63A-93EF-5F16392AC755}"/>
              </a:ext>
            </a:extLst>
          </p:cNvPr>
          <p:cNvSpPr>
            <a:spLocks noGrp="1"/>
          </p:cNvSpPr>
          <p:nvPr>
            <p:ph type="title"/>
          </p:nvPr>
        </p:nvSpPr>
        <p:spPr/>
        <p:txBody>
          <a:bodyPr/>
          <a:lstStyle/>
          <a:p>
            <a:r>
              <a:rPr lang="en-GB" dirty="0"/>
              <a:t>Ribosomes queuing vs. growth rate</a:t>
            </a:r>
            <a:endParaRPr lang="en-US" dirty="0"/>
          </a:p>
        </p:txBody>
      </p:sp>
      <p:pic>
        <p:nvPicPr>
          <p:cNvPr id="5" name="Content Placeholder 4">
            <a:extLst>
              <a:ext uri="{FF2B5EF4-FFF2-40B4-BE49-F238E27FC236}">
                <a16:creationId xmlns:a16="http://schemas.microsoft.com/office/drawing/2014/main" id="{5C703CB4-85ED-58D3-8271-A19209D297E6}"/>
              </a:ext>
            </a:extLst>
          </p:cNvPr>
          <p:cNvPicPr>
            <a:picLocks noGrp="1" noChangeAspect="1"/>
          </p:cNvPicPr>
          <p:nvPr>
            <p:ph idx="1"/>
          </p:nvPr>
        </p:nvPicPr>
        <p:blipFill>
          <a:blip r:embed="rId3"/>
          <a:stretch>
            <a:fillRect/>
          </a:stretch>
        </p:blipFill>
        <p:spPr>
          <a:xfrm>
            <a:off x="2024824" y="1825625"/>
            <a:ext cx="8142352" cy="4351338"/>
          </a:xfrm>
        </p:spPr>
      </p:pic>
      <p:pic>
        <p:nvPicPr>
          <p:cNvPr id="4" name="Picture 3">
            <a:extLst>
              <a:ext uri="{FF2B5EF4-FFF2-40B4-BE49-F238E27FC236}">
                <a16:creationId xmlns:a16="http://schemas.microsoft.com/office/drawing/2014/main" id="{7516B4A3-FBC2-0331-0D46-46BEEE29F660}"/>
              </a:ext>
            </a:extLst>
          </p:cNvPr>
          <p:cNvPicPr>
            <a:picLocks noChangeAspect="1"/>
          </p:cNvPicPr>
          <p:nvPr/>
        </p:nvPicPr>
        <p:blipFill>
          <a:blip r:embed="rId4"/>
          <a:stretch>
            <a:fillRect/>
          </a:stretch>
        </p:blipFill>
        <p:spPr>
          <a:xfrm>
            <a:off x="1171183" y="1381711"/>
            <a:ext cx="9849633" cy="5239166"/>
          </a:xfrm>
          <a:prstGeom prst="rect">
            <a:avLst/>
          </a:prstGeom>
        </p:spPr>
      </p:pic>
    </p:spTree>
    <p:extLst>
      <p:ext uri="{BB962C8B-B14F-4D97-AF65-F5344CB8AC3E}">
        <p14:creationId xmlns:p14="http://schemas.microsoft.com/office/powerpoint/2010/main" val="133829298"/>
      </p:ext>
    </p:extLst>
  </p:cSld>
  <p:clrMapOvr>
    <a:masterClrMapping/>
  </p:clrMapOvr>
  <mc:AlternateContent xmlns:mc="http://schemas.openxmlformats.org/markup-compatibility/2006">
    <mc:Choice xmlns:p14="http://schemas.microsoft.com/office/powerpoint/2010/main" Requires="p14">
      <p:transition spd="slow" p14:dur="2000" advTm="17859"/>
    </mc:Choice>
    <mc:Fallback>
      <p:transition spd="slow" advTm="1785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E2FF11-0568-4E54-37EE-C096712CC949}"/>
              </a:ext>
            </a:extLst>
          </p:cNvPr>
          <p:cNvPicPr>
            <a:picLocks noChangeAspect="1"/>
          </p:cNvPicPr>
          <p:nvPr/>
        </p:nvPicPr>
        <p:blipFill>
          <a:blip r:embed="rId3"/>
          <a:stretch>
            <a:fillRect/>
          </a:stretch>
        </p:blipFill>
        <p:spPr>
          <a:xfrm>
            <a:off x="2957512" y="90487"/>
            <a:ext cx="6276975" cy="6677025"/>
          </a:xfrm>
          <a:prstGeom prst="rect">
            <a:avLst/>
          </a:prstGeom>
        </p:spPr>
      </p:pic>
    </p:spTree>
    <p:extLst>
      <p:ext uri="{BB962C8B-B14F-4D97-AF65-F5344CB8AC3E}">
        <p14:creationId xmlns:p14="http://schemas.microsoft.com/office/powerpoint/2010/main" val="472686058"/>
      </p:ext>
    </p:extLst>
  </p:cSld>
  <p:clrMapOvr>
    <a:masterClrMapping/>
  </p:clrMapOvr>
  <mc:AlternateContent xmlns:mc="http://schemas.openxmlformats.org/markup-compatibility/2006">
    <mc:Choice xmlns:p14="http://schemas.microsoft.com/office/powerpoint/2010/main" Requires="p14">
      <p:transition spd="slow" p14:dur="2000" advTm="710"/>
    </mc:Choice>
    <mc:Fallback>
      <p:transition spd="slow" advTm="71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0D5A-265F-8B43-0F8D-31C29CA8FBD1}"/>
              </a:ext>
            </a:extLst>
          </p:cNvPr>
          <p:cNvSpPr>
            <a:spLocks noGrp="1"/>
          </p:cNvSpPr>
          <p:nvPr>
            <p:ph type="title"/>
          </p:nvPr>
        </p:nvSpPr>
        <p:spPr/>
        <p:txBody>
          <a:bodyPr/>
          <a:lstStyle/>
          <a:p>
            <a:r>
              <a:rPr lang="en-GB" dirty="0"/>
              <a:t>What we learnt – Plots – Summary</a:t>
            </a:r>
            <a:endParaRPr lang="en-US" dirty="0"/>
          </a:p>
        </p:txBody>
      </p:sp>
      <p:sp>
        <p:nvSpPr>
          <p:cNvPr id="3" name="Content Placeholder 2">
            <a:extLst>
              <a:ext uri="{FF2B5EF4-FFF2-40B4-BE49-F238E27FC236}">
                <a16:creationId xmlns:a16="http://schemas.microsoft.com/office/drawing/2014/main" id="{21E510E2-7A18-D880-BC6E-954A150C1E29}"/>
              </a:ext>
            </a:extLst>
          </p:cNvPr>
          <p:cNvSpPr>
            <a:spLocks noGrp="1"/>
          </p:cNvSpPr>
          <p:nvPr>
            <p:ph idx="1"/>
          </p:nvPr>
        </p:nvSpPr>
        <p:spPr/>
        <p:txBody>
          <a:bodyPr/>
          <a:lstStyle/>
          <a:p>
            <a:r>
              <a:rPr lang="en-GB" dirty="0"/>
              <a:t>Slow codon closer to the 3’ end is better (less queuing)</a:t>
            </a:r>
          </a:p>
          <a:p>
            <a:r>
              <a:rPr lang="en-GB" dirty="0"/>
              <a:t>Slower codons seem worse than non-slow for growth rate (obviously worse for heterologous protein production rate)</a:t>
            </a:r>
          </a:p>
          <a:p>
            <a:r>
              <a:rPr lang="en-GB" dirty="0"/>
              <a:t>For the same parameters, longer heterologous mRNA results in lower growth rate and lower heterologous production rate</a:t>
            </a:r>
          </a:p>
          <a:p>
            <a:r>
              <a:rPr lang="en-GB" dirty="0"/>
              <a:t>Both increasing RBS and promoter strength seem to help heterologous protein production rate, but lower growth rate</a:t>
            </a:r>
          </a:p>
          <a:p>
            <a:pPr marL="0" indent="0">
              <a:buNone/>
            </a:pPr>
            <a:endParaRPr lang="en-GB" dirty="0"/>
          </a:p>
          <a:p>
            <a:endParaRPr lang="en-US" dirty="0"/>
          </a:p>
        </p:txBody>
      </p:sp>
    </p:spTree>
    <p:extLst>
      <p:ext uri="{BB962C8B-B14F-4D97-AF65-F5344CB8AC3E}">
        <p14:creationId xmlns:p14="http://schemas.microsoft.com/office/powerpoint/2010/main" val="4291176283"/>
      </p:ext>
    </p:extLst>
  </p:cSld>
  <p:clrMapOvr>
    <a:masterClrMapping/>
  </p:clrMapOvr>
  <mc:AlternateContent xmlns:mc="http://schemas.openxmlformats.org/markup-compatibility/2006">
    <mc:Choice xmlns:p14="http://schemas.microsoft.com/office/powerpoint/2010/main" Requires="p14">
      <p:transition spd="slow" p14:dur="2000" advTm="6714"/>
    </mc:Choice>
    <mc:Fallback>
      <p:transition spd="slow" advTm="6714"/>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DEF016-5E04-E359-7233-062DFC86890F}"/>
              </a:ext>
            </a:extLst>
          </p:cNvPr>
          <p:cNvPicPr>
            <a:picLocks noChangeAspect="1"/>
          </p:cNvPicPr>
          <p:nvPr/>
        </p:nvPicPr>
        <p:blipFill>
          <a:blip r:embed="rId3"/>
          <a:stretch>
            <a:fillRect/>
          </a:stretch>
        </p:blipFill>
        <p:spPr>
          <a:xfrm>
            <a:off x="2457450" y="80962"/>
            <a:ext cx="7277100" cy="6696075"/>
          </a:xfrm>
          <a:prstGeom prst="rect">
            <a:avLst/>
          </a:prstGeom>
        </p:spPr>
      </p:pic>
    </p:spTree>
    <p:extLst>
      <p:ext uri="{BB962C8B-B14F-4D97-AF65-F5344CB8AC3E}">
        <p14:creationId xmlns:p14="http://schemas.microsoft.com/office/powerpoint/2010/main" val="3571496940"/>
      </p:ext>
    </p:extLst>
  </p:cSld>
  <p:clrMapOvr>
    <a:masterClrMapping/>
  </p:clrMapOvr>
  <mc:AlternateContent xmlns:mc="http://schemas.openxmlformats.org/markup-compatibility/2006">
    <mc:Choice xmlns:p14="http://schemas.microsoft.com/office/powerpoint/2010/main" Requires="p14">
      <p:transition spd="slow" p14:dur="2000" advTm="140313"/>
    </mc:Choice>
    <mc:Fallback>
      <p:transition spd="slow" advTm="140313"/>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5EFD-8B02-9B1D-5AF7-C3ED36F2B55D}"/>
              </a:ext>
            </a:extLst>
          </p:cNvPr>
          <p:cNvSpPr>
            <a:spLocks noGrp="1"/>
          </p:cNvSpPr>
          <p:nvPr>
            <p:ph type="title"/>
          </p:nvPr>
        </p:nvSpPr>
        <p:spPr/>
        <p:txBody>
          <a:bodyPr/>
          <a:lstStyle/>
          <a:p>
            <a:r>
              <a:rPr lang="en-GB" dirty="0"/>
              <a:t>Graph Explanation - Summary</a:t>
            </a:r>
            <a:endParaRPr lang="en-US" dirty="0"/>
          </a:p>
        </p:txBody>
      </p:sp>
      <p:sp>
        <p:nvSpPr>
          <p:cNvPr id="3" name="Content Placeholder 2">
            <a:extLst>
              <a:ext uri="{FF2B5EF4-FFF2-40B4-BE49-F238E27FC236}">
                <a16:creationId xmlns:a16="http://schemas.microsoft.com/office/drawing/2014/main" id="{4AAA1596-44DE-1D50-B167-C1D384BC2385}"/>
              </a:ext>
            </a:extLst>
          </p:cNvPr>
          <p:cNvSpPr>
            <a:spLocks noGrp="1"/>
          </p:cNvSpPr>
          <p:nvPr>
            <p:ph idx="1"/>
          </p:nvPr>
        </p:nvSpPr>
        <p:spPr/>
        <p:txBody>
          <a:bodyPr/>
          <a:lstStyle/>
          <a:p>
            <a:r>
              <a:rPr lang="en-GB" dirty="0" err="1"/>
              <a:t>Turbidostat</a:t>
            </a:r>
            <a:r>
              <a:rPr lang="en-GB" dirty="0"/>
              <a:t> case is easy; number of cells are kept in constant regardless of growth rate (unless it’s so slow that the cell basically dies or accumulates too many mutations), so number of proteins produced is just proportional to GR</a:t>
            </a:r>
          </a:p>
          <a:p>
            <a:r>
              <a:rPr lang="en-US" dirty="0"/>
              <a:t>In exponential growth case, depending on the time, lower RBS and promoter strength could be more optimal due to higher GR of the cell</a:t>
            </a:r>
          </a:p>
          <a:p>
            <a:r>
              <a:rPr lang="en-US" dirty="0"/>
              <a:t>In slow codon, increasing promoter strength increases protein production more than increasing RBS – this is because higher RBS leads to ribosomal queuing on the 3’ side of the slow codon</a:t>
            </a:r>
          </a:p>
          <a:p>
            <a:endParaRPr lang="en-US" dirty="0"/>
          </a:p>
        </p:txBody>
      </p:sp>
    </p:spTree>
    <p:custDataLst>
      <p:tags r:id="rId1"/>
    </p:custDataLst>
    <p:extLst>
      <p:ext uri="{BB962C8B-B14F-4D97-AF65-F5344CB8AC3E}">
        <p14:creationId xmlns:p14="http://schemas.microsoft.com/office/powerpoint/2010/main" val="1805509049"/>
      </p:ext>
    </p:extLst>
  </p:cSld>
  <p:clrMapOvr>
    <a:masterClrMapping/>
  </p:clrMapOvr>
  <mc:AlternateContent xmlns:mc="http://schemas.openxmlformats.org/markup-compatibility/2006">
    <mc:Choice xmlns:p14="http://schemas.microsoft.com/office/powerpoint/2010/main" Requires="p14">
      <p:transition spd="slow" p14:dur="2000" advTm="9900"/>
    </mc:Choice>
    <mc:Fallback>
      <p:transition spd="slow" advTm="99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504AF03-38E5-A087-DB0C-6C433B96D52E}"/>
              </a:ext>
            </a:extLst>
          </p:cNvPr>
          <p:cNvSpPr>
            <a:spLocks noGrp="1"/>
          </p:cNvSpPr>
          <p:nvPr>
            <p:ph type="title"/>
          </p:nvPr>
        </p:nvSpPr>
        <p:spPr>
          <a:xfrm>
            <a:off x="958506" y="800392"/>
            <a:ext cx="10264697" cy="1212102"/>
          </a:xfrm>
        </p:spPr>
        <p:txBody>
          <a:bodyPr>
            <a:normAutofit/>
          </a:bodyPr>
          <a:lstStyle/>
          <a:p>
            <a:r>
              <a:rPr lang="en-GB" sz="4000">
                <a:solidFill>
                  <a:srgbClr val="FFFFFF"/>
                </a:solidFill>
              </a:rPr>
              <a:t>Future</a:t>
            </a:r>
            <a:endParaRPr lang="en-US" sz="4000">
              <a:solidFill>
                <a:srgbClr val="FFFFFF"/>
              </a:solidFill>
            </a:endParaRPr>
          </a:p>
        </p:txBody>
      </p:sp>
      <p:sp>
        <p:nvSpPr>
          <p:cNvPr id="3" name="Content Placeholder 2">
            <a:extLst>
              <a:ext uri="{FF2B5EF4-FFF2-40B4-BE49-F238E27FC236}">
                <a16:creationId xmlns:a16="http://schemas.microsoft.com/office/drawing/2014/main" id="{006DDEA2-20CD-2BD0-B3EA-A6208F9B9B00}"/>
              </a:ext>
            </a:extLst>
          </p:cNvPr>
          <p:cNvSpPr>
            <a:spLocks noGrp="1"/>
          </p:cNvSpPr>
          <p:nvPr>
            <p:ph idx="1"/>
          </p:nvPr>
        </p:nvSpPr>
        <p:spPr>
          <a:xfrm>
            <a:off x="1367624" y="2490436"/>
            <a:ext cx="9708995" cy="3567173"/>
          </a:xfrm>
        </p:spPr>
        <p:txBody>
          <a:bodyPr anchor="ctr">
            <a:normAutofit fontScale="92500" lnSpcReduction="10000"/>
          </a:bodyPr>
          <a:lstStyle/>
          <a:p>
            <a:r>
              <a:rPr lang="en-GB" sz="2400" dirty="0" err="1"/>
              <a:t>StoCellAtor</a:t>
            </a:r>
            <a:r>
              <a:rPr lang="en-GB" sz="2400" dirty="0"/>
              <a:t> takes codon elongation rates, but where do we get those? </a:t>
            </a:r>
          </a:p>
          <a:p>
            <a:pPr lvl="1"/>
            <a:r>
              <a:rPr lang="en-GB" sz="2000" dirty="0"/>
              <a:t>We could translate relative rate of codons to the model using the tRNA adaptation index (</a:t>
            </a:r>
            <a:r>
              <a:rPr lang="en-GB" sz="2000" dirty="0" err="1"/>
              <a:t>tAI</a:t>
            </a:r>
            <a:r>
              <a:rPr lang="en-GB" sz="2000" dirty="0"/>
              <a:t>)</a:t>
            </a:r>
          </a:p>
          <a:p>
            <a:pPr lvl="1"/>
            <a:r>
              <a:rPr lang="en-GB" sz="2000" dirty="0"/>
              <a:t>It is based on the number of different tRNAs available in the host cell with matching anticodon</a:t>
            </a:r>
          </a:p>
          <a:p>
            <a:pPr lvl="1"/>
            <a:r>
              <a:rPr lang="en-GB" sz="2000" dirty="0"/>
              <a:t>Then, we could experimentally measure heterologous protein expression rate and conduct correlation studies between the obtained rates vs the model ones</a:t>
            </a:r>
          </a:p>
          <a:p>
            <a:r>
              <a:rPr lang="en-GB" sz="2400" dirty="0"/>
              <a:t>Mutation accumulation in slow growth rate conditions (paper soon by Duncan Ingram)</a:t>
            </a:r>
          </a:p>
          <a:p>
            <a:r>
              <a:rPr lang="en-GB" sz="2400" dirty="0"/>
              <a:t>Speedup:</a:t>
            </a:r>
          </a:p>
          <a:p>
            <a:pPr lvl="1"/>
            <a:r>
              <a:rPr lang="en-GB" sz="2000" dirty="0"/>
              <a:t>running more simulations and using system identification / machine learning to predict model outcome</a:t>
            </a:r>
            <a:endParaRPr lang="en-US" sz="2000" dirty="0"/>
          </a:p>
        </p:txBody>
      </p:sp>
    </p:spTree>
    <p:extLst>
      <p:ext uri="{BB962C8B-B14F-4D97-AF65-F5344CB8AC3E}">
        <p14:creationId xmlns:p14="http://schemas.microsoft.com/office/powerpoint/2010/main" val="1264941829"/>
      </p:ext>
    </p:extLst>
  </p:cSld>
  <p:clrMapOvr>
    <a:masterClrMapping/>
  </p:clrMapOvr>
  <mc:AlternateContent xmlns:mc="http://schemas.openxmlformats.org/markup-compatibility/2006">
    <mc:Choice xmlns:p14="http://schemas.microsoft.com/office/powerpoint/2010/main" Requires="p14">
      <p:transition spd="slow" p14:dur="2000" advTm="41380"/>
    </mc:Choice>
    <mc:Fallback>
      <p:transition spd="slow" advTm="4138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EE9F09-2344-616C-6D5A-D6AC4616F1AA}"/>
              </a:ext>
            </a:extLst>
          </p:cNvPr>
          <p:cNvSpPr>
            <a:spLocks noGrp="1"/>
          </p:cNvSpPr>
          <p:nvPr>
            <p:ph type="title"/>
          </p:nvPr>
        </p:nvSpPr>
        <p:spPr>
          <a:xfrm>
            <a:off x="934872" y="982272"/>
            <a:ext cx="3388419" cy="4560970"/>
          </a:xfrm>
        </p:spPr>
        <p:txBody>
          <a:bodyPr>
            <a:normAutofit/>
          </a:bodyPr>
          <a:lstStyle/>
          <a:p>
            <a:r>
              <a:rPr lang="en-GB" sz="3100">
                <a:solidFill>
                  <a:srgbClr val="FFFFFF"/>
                </a:solidFill>
              </a:rPr>
              <a:t>Acknowledgements</a:t>
            </a:r>
            <a:endParaRPr lang="en-US" sz="3100">
              <a:solidFill>
                <a:srgbClr val="FFFFFF"/>
              </a:solidFill>
            </a:endParaRP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957ABED5-4F9B-27B1-11F0-EB2377204B43}"/>
              </a:ext>
            </a:extLst>
          </p:cNvPr>
          <p:cNvSpPr>
            <a:spLocks noGrp="1"/>
          </p:cNvSpPr>
          <p:nvPr>
            <p:ph idx="1"/>
          </p:nvPr>
        </p:nvSpPr>
        <p:spPr>
          <a:xfrm>
            <a:off x="5221862" y="1719618"/>
            <a:ext cx="5948831" cy="4334629"/>
          </a:xfrm>
        </p:spPr>
        <p:txBody>
          <a:bodyPr anchor="ctr">
            <a:normAutofit/>
          </a:bodyPr>
          <a:lstStyle/>
          <a:p>
            <a:r>
              <a:rPr lang="en-GB" sz="2400">
                <a:solidFill>
                  <a:srgbClr val="FEFFFF"/>
                </a:solidFill>
              </a:rPr>
              <a:t>Thank you to my collaborators</a:t>
            </a:r>
          </a:p>
          <a:p>
            <a:pPr lvl="1"/>
            <a:r>
              <a:rPr lang="en-GB">
                <a:solidFill>
                  <a:srgbClr val="FEFFFF"/>
                </a:solidFill>
              </a:rPr>
              <a:t>Duncan Ingram</a:t>
            </a:r>
          </a:p>
          <a:p>
            <a:pPr lvl="1"/>
            <a:r>
              <a:rPr lang="en-GB">
                <a:solidFill>
                  <a:srgbClr val="FEFFFF"/>
                </a:solidFill>
              </a:rPr>
              <a:t>Prof. Guy-Bart Stan</a:t>
            </a:r>
            <a:endParaRPr lang="en-US">
              <a:solidFill>
                <a:srgbClr val="FEFFFF"/>
              </a:solidFill>
            </a:endParaRPr>
          </a:p>
        </p:txBody>
      </p:sp>
    </p:spTree>
    <p:extLst>
      <p:ext uri="{BB962C8B-B14F-4D97-AF65-F5344CB8AC3E}">
        <p14:creationId xmlns:p14="http://schemas.microsoft.com/office/powerpoint/2010/main" val="3247790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E7C86-CFF0-C5ED-A2BF-11A6954F6CC3}"/>
              </a:ext>
            </a:extLst>
          </p:cNvPr>
          <p:cNvSpPr>
            <a:spLocks noGrp="1"/>
          </p:cNvSpPr>
          <p:nvPr>
            <p:ph type="title"/>
          </p:nvPr>
        </p:nvSpPr>
        <p:spPr>
          <a:xfrm>
            <a:off x="838200" y="365125"/>
            <a:ext cx="10515600" cy="1325563"/>
          </a:xfrm>
        </p:spPr>
        <p:txBody>
          <a:bodyPr>
            <a:normAutofit/>
          </a:bodyPr>
          <a:lstStyle/>
          <a:p>
            <a:r>
              <a:rPr lang="en-GB" sz="5400"/>
              <a:t>References</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A11390-070D-6A0E-674D-7853B02C57E7}"/>
              </a:ext>
            </a:extLst>
          </p:cNvPr>
          <p:cNvSpPr>
            <a:spLocks noGrp="1"/>
          </p:cNvSpPr>
          <p:nvPr>
            <p:ph idx="1"/>
          </p:nvPr>
        </p:nvSpPr>
        <p:spPr>
          <a:xfrm>
            <a:off x="838200" y="1929384"/>
            <a:ext cx="10515600" cy="4251960"/>
          </a:xfrm>
        </p:spPr>
        <p:txBody>
          <a:bodyPr>
            <a:normAutofit/>
          </a:bodyPr>
          <a:lstStyle/>
          <a:p>
            <a:r>
              <a:rPr lang="en-US" sz="1400" dirty="0">
                <a:latin typeface="Arial" panose="020B0604020202020204" pitchFamily="34" charset="0"/>
              </a:rPr>
              <a:t>Sarvari P, Ingram D, Stan G-B. A Modelling Framework Linking Resource-Based Stochastic Translation to the Optimal Design of Synthetic Constructs. Biology. 2021; 10(1):37. </a:t>
            </a:r>
            <a:r>
              <a:rPr lang="en-US" sz="1400" dirty="0">
                <a:latin typeface="Arial" panose="020B0604020202020204" pitchFamily="34" charset="0"/>
                <a:hlinkClick r:id="rId2">
                  <a:extLst>
                    <a:ext uri="{A12FA001-AC4F-418D-AE19-62706E023703}">
                      <ahyp:hlinkClr xmlns:ahyp="http://schemas.microsoft.com/office/drawing/2018/hyperlinkcolor" val="tx"/>
                    </a:ext>
                  </a:extLst>
                </a:hlinkClick>
              </a:rPr>
              <a:t>https://doi.org/10.3390/biology10010037</a:t>
            </a:r>
            <a:endParaRPr lang="en-US" sz="1400" dirty="0">
              <a:latin typeface="Arial" panose="020B0604020202020204" pitchFamily="34" charset="0"/>
            </a:endParaRPr>
          </a:p>
          <a:p>
            <a:r>
              <a:rPr lang="en-US" sz="1400" dirty="0" err="1">
                <a:latin typeface="Arial" panose="020B0604020202020204" pitchFamily="34" charset="0"/>
              </a:rPr>
              <a:t>Weiße</a:t>
            </a:r>
            <a:r>
              <a:rPr lang="en-US" sz="1400" dirty="0">
                <a:latin typeface="Arial" panose="020B0604020202020204" pitchFamily="34" charset="0"/>
              </a:rPr>
              <a:t>, A.Y.; </a:t>
            </a:r>
            <a:r>
              <a:rPr lang="en-US" sz="1400" dirty="0" err="1">
                <a:latin typeface="Arial" panose="020B0604020202020204" pitchFamily="34" charset="0"/>
              </a:rPr>
              <a:t>Oyarzún</a:t>
            </a:r>
            <a:r>
              <a:rPr lang="en-US" sz="1400" dirty="0">
                <a:latin typeface="Arial" panose="020B0604020202020204" pitchFamily="34" charset="0"/>
              </a:rPr>
              <a:t>, D.A.; </a:t>
            </a:r>
            <a:r>
              <a:rPr lang="en-US" sz="1400" dirty="0" err="1">
                <a:latin typeface="Arial" panose="020B0604020202020204" pitchFamily="34" charset="0"/>
              </a:rPr>
              <a:t>Danos</a:t>
            </a:r>
            <a:r>
              <a:rPr lang="en-US" sz="1400" dirty="0">
                <a:latin typeface="Arial" panose="020B0604020202020204" pitchFamily="34" charset="0"/>
              </a:rPr>
              <a:t>, V.; Swain, P.S. Mechanistic links between cellular trade-offs, gene expression, and growth. Proc. Natl. Acad. Sci. USA 2015, 112, E1038–E1047.</a:t>
            </a:r>
          </a:p>
          <a:p>
            <a:r>
              <a:rPr lang="en-US" sz="1400" dirty="0">
                <a:latin typeface="Arial" panose="020B0604020202020204" pitchFamily="34" charset="0"/>
              </a:rPr>
              <a:t>dos Reis, M., Savva, R. &amp; </a:t>
            </a:r>
            <a:r>
              <a:rPr lang="en-US" sz="1400" dirty="0" err="1">
                <a:latin typeface="Arial" panose="020B0604020202020204" pitchFamily="34" charset="0"/>
              </a:rPr>
              <a:t>Wernisch</a:t>
            </a:r>
            <a:r>
              <a:rPr lang="en-US" sz="1400" dirty="0">
                <a:latin typeface="Arial" panose="020B0604020202020204" pitchFamily="34" charset="0"/>
              </a:rPr>
              <a:t>, L. Solving the riddle of codon usage preferences: a test for translational selection. </a:t>
            </a:r>
            <a:r>
              <a:rPr lang="en-US" sz="1400" dirty="0" err="1">
                <a:latin typeface="Arial" panose="020B0604020202020204" pitchFamily="34" charset="0"/>
              </a:rPr>
              <a:t>Nucl</a:t>
            </a:r>
            <a:r>
              <a:rPr lang="en-US" sz="1400" dirty="0">
                <a:latin typeface="Arial" panose="020B0604020202020204" pitchFamily="34" charset="0"/>
              </a:rPr>
              <a:t>. Acids Res. 32, 5036–5044 (2004)</a:t>
            </a:r>
          </a:p>
          <a:p>
            <a:r>
              <a:rPr lang="en-US" sz="1400" dirty="0">
                <a:latin typeface="Arial" panose="020B0604020202020204" pitchFamily="34" charset="0"/>
              </a:rPr>
              <a:t>Welch M, Govindarajan S, Ness JE, Villalobos A, Gurney A, Minshull J, et al. (2009) Design Parameters to Control Synthetic Gene Expression in Escherichia coli. </a:t>
            </a:r>
            <a:r>
              <a:rPr lang="en-US" sz="1400" dirty="0" err="1">
                <a:latin typeface="Arial" panose="020B0604020202020204" pitchFamily="34" charset="0"/>
              </a:rPr>
              <a:t>PLoS</a:t>
            </a:r>
            <a:r>
              <a:rPr lang="en-US" sz="1400" dirty="0">
                <a:latin typeface="Arial" panose="020B0604020202020204" pitchFamily="34" charset="0"/>
              </a:rPr>
              <a:t> ONE 4(9): e7002. </a:t>
            </a:r>
            <a:r>
              <a:rPr lang="en-US" sz="1400" dirty="0">
                <a:latin typeface="Arial" panose="020B0604020202020204" pitchFamily="34" charset="0"/>
                <a:hlinkClick r:id="rId3">
                  <a:extLst>
                    <a:ext uri="{A12FA001-AC4F-418D-AE19-62706E023703}">
                      <ahyp:hlinkClr xmlns:ahyp="http://schemas.microsoft.com/office/drawing/2018/hyperlinkcolor" val="tx"/>
                    </a:ext>
                  </a:extLst>
                </a:hlinkClick>
              </a:rPr>
              <a:t>https://doi.org/10.1371/journal.pone.0007002</a:t>
            </a:r>
            <a:endParaRPr lang="en-US" sz="1400" dirty="0">
              <a:latin typeface="Arial" panose="020B0604020202020204" pitchFamily="34" charset="0"/>
            </a:endParaRPr>
          </a:p>
          <a:p>
            <a:r>
              <a:rPr lang="en-US" sz="1400" dirty="0" err="1">
                <a:latin typeface="Arial" panose="020B0604020202020204" pitchFamily="34" charset="0"/>
              </a:rPr>
              <a:t>Reuveni</a:t>
            </a:r>
            <a:r>
              <a:rPr lang="en-US" sz="1400" dirty="0">
                <a:latin typeface="Arial" panose="020B0604020202020204" pitchFamily="34" charset="0"/>
              </a:rPr>
              <a:t> S, </a:t>
            </a:r>
            <a:r>
              <a:rPr lang="en-US" sz="1400" dirty="0" err="1">
                <a:latin typeface="Arial" panose="020B0604020202020204" pitchFamily="34" charset="0"/>
              </a:rPr>
              <a:t>Meilijson</a:t>
            </a:r>
            <a:r>
              <a:rPr lang="en-US" sz="1400" dirty="0">
                <a:latin typeface="Arial" panose="020B0604020202020204" pitchFamily="34" charset="0"/>
              </a:rPr>
              <a:t> I, </a:t>
            </a:r>
            <a:r>
              <a:rPr lang="en-US" sz="1400" dirty="0" err="1">
                <a:latin typeface="Arial" panose="020B0604020202020204" pitchFamily="34" charset="0"/>
              </a:rPr>
              <a:t>Kupiec</a:t>
            </a:r>
            <a:r>
              <a:rPr lang="en-US" sz="1400" dirty="0">
                <a:latin typeface="Arial" panose="020B0604020202020204" pitchFamily="34" charset="0"/>
              </a:rPr>
              <a:t> M, </a:t>
            </a:r>
            <a:r>
              <a:rPr lang="en-US" sz="1400" dirty="0" err="1">
                <a:latin typeface="Arial" panose="020B0604020202020204" pitchFamily="34" charset="0"/>
              </a:rPr>
              <a:t>Ruppin</a:t>
            </a:r>
            <a:r>
              <a:rPr lang="en-US" sz="1400" dirty="0">
                <a:latin typeface="Arial" panose="020B0604020202020204" pitchFamily="34" charset="0"/>
              </a:rPr>
              <a:t> E, </a:t>
            </a:r>
            <a:r>
              <a:rPr lang="en-US" sz="1400" dirty="0" err="1">
                <a:latin typeface="Arial" panose="020B0604020202020204" pitchFamily="34" charset="0"/>
              </a:rPr>
              <a:t>Tuller</a:t>
            </a:r>
            <a:r>
              <a:rPr lang="en-US" sz="1400" dirty="0">
                <a:latin typeface="Arial" panose="020B0604020202020204" pitchFamily="34" charset="0"/>
              </a:rPr>
              <a:t> T (2011) Genome-Scale Analysis of Translation Elongation with a Ribosome Flow Model. </a:t>
            </a:r>
            <a:r>
              <a:rPr lang="en-US" sz="1400" dirty="0" err="1">
                <a:latin typeface="Arial" panose="020B0604020202020204" pitchFamily="34" charset="0"/>
              </a:rPr>
              <a:t>PLoS</a:t>
            </a:r>
            <a:r>
              <a:rPr lang="en-US" sz="1400" dirty="0">
                <a:latin typeface="Arial" panose="020B0604020202020204" pitchFamily="34" charset="0"/>
              </a:rPr>
              <a:t> </a:t>
            </a:r>
            <a:r>
              <a:rPr lang="en-US" sz="1400" dirty="0" err="1">
                <a:latin typeface="Arial" panose="020B0604020202020204" pitchFamily="34" charset="0"/>
              </a:rPr>
              <a:t>Comput</a:t>
            </a:r>
            <a:r>
              <a:rPr lang="en-US" sz="1400" dirty="0">
                <a:latin typeface="Arial" panose="020B0604020202020204" pitchFamily="34" charset="0"/>
              </a:rPr>
              <a:t> Biol 7(9): e1002127. </a:t>
            </a:r>
            <a:r>
              <a:rPr lang="en-US" sz="1400" dirty="0">
                <a:latin typeface="Arial" panose="020B0604020202020204" pitchFamily="34" charset="0"/>
                <a:hlinkClick r:id="rId4">
                  <a:extLst>
                    <a:ext uri="{A12FA001-AC4F-418D-AE19-62706E023703}">
                      <ahyp:hlinkClr xmlns:ahyp="http://schemas.microsoft.com/office/drawing/2018/hyperlinkcolor" val="tx"/>
                    </a:ext>
                  </a:extLst>
                </a:hlinkClick>
              </a:rPr>
              <a:t>https://doi.org/10.1371/journal.pcbi.1002127</a:t>
            </a:r>
            <a:endParaRPr lang="en-US" sz="1400" dirty="0">
              <a:latin typeface="Arial" panose="020B0604020202020204" pitchFamily="34" charset="0"/>
            </a:endParaRPr>
          </a:p>
          <a:p>
            <a:r>
              <a:rPr lang="en-US" sz="1400" dirty="0">
                <a:latin typeface="Arial" panose="020B0604020202020204" pitchFamily="34" charset="0"/>
              </a:rPr>
              <a:t>R. J. R. </a:t>
            </a:r>
            <a:r>
              <a:rPr lang="en-US" sz="1400" dirty="0" err="1">
                <a:latin typeface="Arial" panose="020B0604020202020204" pitchFamily="34" charset="0"/>
              </a:rPr>
              <a:t>Algar</a:t>
            </a:r>
            <a:r>
              <a:rPr lang="en-US" sz="1400" dirty="0">
                <a:latin typeface="Arial" panose="020B0604020202020204" pitchFamily="34" charset="0"/>
              </a:rPr>
              <a:t>, T. Ellis and G. . -B. Stan, "Modelling essential interactions between synthetic genes and their chassis cell," 53rd IEEE Conference on Decision and Control, 2014, pp. 5437-5444, </a:t>
            </a:r>
            <a:r>
              <a:rPr lang="en-US" sz="1400" dirty="0" err="1">
                <a:latin typeface="Arial" panose="020B0604020202020204" pitchFamily="34" charset="0"/>
              </a:rPr>
              <a:t>doi</a:t>
            </a:r>
            <a:r>
              <a:rPr lang="en-US" sz="1400" dirty="0">
                <a:latin typeface="Arial" panose="020B0604020202020204" pitchFamily="34" charset="0"/>
              </a:rPr>
              <a:t>: 10.1109/CDC.2014.7040239</a:t>
            </a:r>
          </a:p>
          <a:p>
            <a:r>
              <a:rPr lang="en-US" sz="1400" dirty="0">
                <a:latin typeface="Arial" panose="020B0604020202020204" pitchFamily="34" charset="0"/>
              </a:rPr>
              <a:t>Borkowski O, </a:t>
            </a:r>
            <a:r>
              <a:rPr lang="en-US" sz="1400" dirty="0" err="1">
                <a:latin typeface="Arial" panose="020B0604020202020204" pitchFamily="34" charset="0"/>
              </a:rPr>
              <a:t>Ceroni</a:t>
            </a:r>
            <a:r>
              <a:rPr lang="en-US" sz="1400" dirty="0">
                <a:latin typeface="Arial" panose="020B0604020202020204" pitchFamily="34" charset="0"/>
              </a:rPr>
              <a:t> F, Stan GB, Ellis T. Overloaded and stressed: whole-cell considerations for bacterial synthetic biology. </a:t>
            </a:r>
            <a:r>
              <a:rPr lang="en-US" sz="1400" dirty="0" err="1">
                <a:latin typeface="Arial" panose="020B0604020202020204" pitchFamily="34" charset="0"/>
              </a:rPr>
              <a:t>Curr</a:t>
            </a:r>
            <a:r>
              <a:rPr lang="en-US" sz="1400" dirty="0">
                <a:latin typeface="Arial" panose="020B0604020202020204" pitchFamily="34" charset="0"/>
              </a:rPr>
              <a:t> </a:t>
            </a:r>
            <a:r>
              <a:rPr lang="en-US" sz="1400" dirty="0" err="1">
                <a:latin typeface="Arial" panose="020B0604020202020204" pitchFamily="34" charset="0"/>
              </a:rPr>
              <a:t>Opin</a:t>
            </a:r>
            <a:r>
              <a:rPr lang="en-US" sz="1400" dirty="0">
                <a:latin typeface="Arial" panose="020B0604020202020204" pitchFamily="34" charset="0"/>
              </a:rPr>
              <a:t> </a:t>
            </a:r>
            <a:r>
              <a:rPr lang="en-US" sz="1400" dirty="0" err="1">
                <a:latin typeface="Arial" panose="020B0604020202020204" pitchFamily="34" charset="0"/>
              </a:rPr>
              <a:t>Microbiol</a:t>
            </a:r>
            <a:r>
              <a:rPr lang="en-US" sz="1400" dirty="0">
                <a:latin typeface="Arial" panose="020B0604020202020204" pitchFamily="34" charset="0"/>
              </a:rPr>
              <a:t>. 2016 Oct;33:123-130. </a:t>
            </a:r>
            <a:r>
              <a:rPr lang="en-US" sz="1400" dirty="0" err="1">
                <a:latin typeface="Arial" panose="020B0604020202020204" pitchFamily="34" charset="0"/>
              </a:rPr>
              <a:t>doi</a:t>
            </a:r>
            <a:r>
              <a:rPr lang="en-US" sz="1400" dirty="0">
                <a:latin typeface="Arial" panose="020B0604020202020204" pitchFamily="34" charset="0"/>
              </a:rPr>
              <a:t>: 10.1016/j.mib.2016.07.009. </a:t>
            </a:r>
            <a:r>
              <a:rPr lang="en-US" sz="1400" dirty="0" err="1">
                <a:latin typeface="Arial" panose="020B0604020202020204" pitchFamily="34" charset="0"/>
              </a:rPr>
              <a:t>Epub</a:t>
            </a:r>
            <a:r>
              <a:rPr lang="en-US" sz="1400" dirty="0">
                <a:latin typeface="Arial" panose="020B0604020202020204" pitchFamily="34" charset="0"/>
              </a:rPr>
              <a:t> 2016 Aug 2. PMID: 27494248</a:t>
            </a:r>
          </a:p>
          <a:p>
            <a:r>
              <a:rPr lang="en-US" sz="1400" dirty="0">
                <a:latin typeface="Arial" panose="020B0604020202020204" pitchFamily="34" charset="0"/>
              </a:rPr>
              <a:t>Scott M, Gunderson CW, </a:t>
            </a:r>
            <a:r>
              <a:rPr lang="en-US" sz="1400" dirty="0" err="1">
                <a:latin typeface="Arial" panose="020B0604020202020204" pitchFamily="34" charset="0"/>
              </a:rPr>
              <a:t>Mateescu</a:t>
            </a:r>
            <a:r>
              <a:rPr lang="en-US" sz="1400" dirty="0">
                <a:latin typeface="Arial" panose="020B0604020202020204" pitchFamily="34" charset="0"/>
              </a:rPr>
              <a:t> EM, Zhang Z, Hwa T. Interdependence of cell growth and gene expression: origins and consequences. Science. 2010 Nov 19;330(6007):1099-102. </a:t>
            </a:r>
            <a:r>
              <a:rPr lang="en-US" sz="1400" dirty="0" err="1">
                <a:latin typeface="Arial" panose="020B0604020202020204" pitchFamily="34" charset="0"/>
              </a:rPr>
              <a:t>doi</a:t>
            </a:r>
            <a:r>
              <a:rPr lang="en-US" sz="1400" dirty="0">
                <a:latin typeface="Arial" panose="020B0604020202020204" pitchFamily="34" charset="0"/>
              </a:rPr>
              <a:t>: 10.1126/science.1192588. PMID: 21097934</a:t>
            </a:r>
          </a:p>
          <a:p>
            <a:endParaRPr lang="en-US" sz="1400" b="0" i="0" dirty="0">
              <a:effectLst/>
              <a:latin typeface="Helvetica" panose="020B0604020202020204" pitchFamily="34" charset="0"/>
            </a:endParaRPr>
          </a:p>
          <a:p>
            <a:endParaRPr lang="en-US" sz="1400" dirty="0"/>
          </a:p>
          <a:p>
            <a:endParaRPr lang="en-US" sz="1400" b="0" i="0" dirty="0">
              <a:effectLst/>
              <a:latin typeface="Arial" panose="020B0604020202020204" pitchFamily="34" charset="0"/>
            </a:endParaRPr>
          </a:p>
          <a:p>
            <a:endParaRPr lang="en-US" sz="1400" dirty="0"/>
          </a:p>
        </p:txBody>
      </p:sp>
    </p:spTree>
    <p:extLst>
      <p:ext uri="{BB962C8B-B14F-4D97-AF65-F5344CB8AC3E}">
        <p14:creationId xmlns:p14="http://schemas.microsoft.com/office/powerpoint/2010/main" val="3159715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2B505C-BDD7-6010-CD95-C453EF522248}"/>
              </a:ext>
            </a:extLst>
          </p:cNvPr>
          <p:cNvSpPr>
            <a:spLocks noGrp="1"/>
          </p:cNvSpPr>
          <p:nvPr>
            <p:ph type="title"/>
          </p:nvPr>
        </p:nvSpPr>
        <p:spPr>
          <a:xfrm>
            <a:off x="643467" y="640080"/>
            <a:ext cx="3096427" cy="5613236"/>
          </a:xfrm>
        </p:spPr>
        <p:txBody>
          <a:bodyPr anchor="ctr">
            <a:normAutofit/>
          </a:bodyPr>
          <a:lstStyle/>
          <a:p>
            <a:r>
              <a:rPr lang="en-GB">
                <a:solidFill>
                  <a:srgbClr val="FFFFFF"/>
                </a:solidFill>
              </a:rPr>
              <a:t>Steady-state</a:t>
            </a:r>
            <a:endParaRPr lang="en-US">
              <a:solidFill>
                <a:srgbClr val="FFFFFF"/>
              </a:solidFill>
            </a:endParaRPr>
          </a:p>
        </p:txBody>
      </p:sp>
      <p:sp>
        <p:nvSpPr>
          <p:cNvPr id="3" name="Content Placeholder 2">
            <a:extLst>
              <a:ext uri="{FF2B5EF4-FFF2-40B4-BE49-F238E27FC236}">
                <a16:creationId xmlns:a16="http://schemas.microsoft.com/office/drawing/2014/main" id="{FC23E00D-5534-D172-D7FA-200FF6F33D02}"/>
              </a:ext>
            </a:extLst>
          </p:cNvPr>
          <p:cNvSpPr>
            <a:spLocks noGrp="1"/>
          </p:cNvSpPr>
          <p:nvPr>
            <p:ph idx="1"/>
          </p:nvPr>
        </p:nvSpPr>
        <p:spPr>
          <a:xfrm>
            <a:off x="4699818" y="640082"/>
            <a:ext cx="6848715" cy="2484884"/>
          </a:xfrm>
        </p:spPr>
        <p:txBody>
          <a:bodyPr anchor="ctr">
            <a:normAutofit/>
          </a:bodyPr>
          <a:lstStyle/>
          <a:p>
            <a:r>
              <a:rPr lang="en-GB" sz="2000"/>
              <a:t>Dynamics are time-invariant </a:t>
            </a:r>
          </a:p>
          <a:p>
            <a:r>
              <a:rPr lang="en-GB" sz="2000"/>
              <a:t>Now, in a stochastic model, this is not going to be strictly true as we have discrete steps, but on average, cell states, like protein production, and growth rate should not change</a:t>
            </a:r>
          </a:p>
          <a:p>
            <a:r>
              <a:rPr lang="en-GB" sz="2000"/>
              <a:t>Inflow to an mRNA and outflow from an mRNA should be in balance</a:t>
            </a:r>
          </a:p>
          <a:p>
            <a:endParaRPr lang="en-US" sz="2000"/>
          </a:p>
        </p:txBody>
      </p:sp>
      <p:pic>
        <p:nvPicPr>
          <p:cNvPr id="5" name="Picture 4">
            <a:extLst>
              <a:ext uri="{FF2B5EF4-FFF2-40B4-BE49-F238E27FC236}">
                <a16:creationId xmlns:a16="http://schemas.microsoft.com/office/drawing/2014/main" id="{A13CD456-7229-0A74-178B-6D4281D40DD7}"/>
              </a:ext>
            </a:extLst>
          </p:cNvPr>
          <p:cNvPicPr>
            <a:picLocks noChangeAspect="1"/>
          </p:cNvPicPr>
          <p:nvPr/>
        </p:nvPicPr>
        <p:blipFill>
          <a:blip r:embed="rId3"/>
          <a:stretch>
            <a:fillRect/>
          </a:stretch>
        </p:blipFill>
        <p:spPr>
          <a:xfrm>
            <a:off x="4654297" y="3510228"/>
            <a:ext cx="6894236" cy="2361275"/>
          </a:xfrm>
          <a:prstGeom prst="rect">
            <a:avLst/>
          </a:prstGeom>
        </p:spPr>
      </p:pic>
    </p:spTree>
    <p:extLst>
      <p:ext uri="{BB962C8B-B14F-4D97-AF65-F5344CB8AC3E}">
        <p14:creationId xmlns:p14="http://schemas.microsoft.com/office/powerpoint/2010/main" val="3497720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8266E9-B46A-F351-A45D-01DDEE10748F}"/>
              </a:ext>
            </a:extLst>
          </p:cNvPr>
          <p:cNvSpPr>
            <a:spLocks noGrp="1"/>
          </p:cNvSpPr>
          <p:nvPr>
            <p:ph type="title"/>
          </p:nvPr>
        </p:nvSpPr>
        <p:spPr>
          <a:xfrm>
            <a:off x="838200" y="365125"/>
            <a:ext cx="10515600" cy="1325563"/>
          </a:xfrm>
        </p:spPr>
        <p:txBody>
          <a:bodyPr>
            <a:normAutofit/>
          </a:bodyPr>
          <a:lstStyle/>
          <a:p>
            <a:r>
              <a:rPr lang="en-GB" dirty="0"/>
              <a:t>Additional results with multiple slow codons – Case study 1</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C874040-5EEF-7280-74EB-2FD2673B38B0}"/>
              </a:ext>
            </a:extLst>
          </p:cNvPr>
          <p:cNvSpPr>
            <a:spLocks noGrp="1"/>
          </p:cNvSpPr>
          <p:nvPr>
            <p:ph idx="1"/>
          </p:nvPr>
        </p:nvSpPr>
        <p:spPr>
          <a:xfrm>
            <a:off x="838200" y="1825625"/>
            <a:ext cx="10515600" cy="4351338"/>
          </a:xfrm>
        </p:spPr>
        <p:txBody>
          <a:bodyPr>
            <a:normAutofit/>
          </a:bodyPr>
          <a:lstStyle/>
          <a:p>
            <a:r>
              <a:rPr lang="en-GB" dirty="0"/>
              <a:t>Compare the following 3 scenarios</a:t>
            </a:r>
          </a:p>
          <a:p>
            <a:pPr lvl="1"/>
            <a:r>
              <a:rPr lang="en-GB" dirty="0"/>
              <a:t>All have </a:t>
            </a:r>
          </a:p>
          <a:p>
            <a:pPr lvl="2"/>
            <a:r>
              <a:rPr lang="en-GB" dirty="0"/>
              <a:t>Heterologous mRNA length of 30 ribosomal footprints</a:t>
            </a:r>
          </a:p>
          <a:p>
            <a:pPr lvl="2"/>
            <a:r>
              <a:rPr lang="en-GB" dirty="0"/>
              <a:t>A slow codon with relative speed of 0.5% on the 26</a:t>
            </a:r>
            <a:r>
              <a:rPr lang="en-GB" baseline="30000" dirty="0"/>
              <a:t>th</a:t>
            </a:r>
            <a:r>
              <a:rPr lang="en-GB" dirty="0"/>
              <a:t> footprint</a:t>
            </a:r>
          </a:p>
          <a:p>
            <a:pPr lvl="2"/>
            <a:r>
              <a:rPr lang="en-GB" dirty="0"/>
              <a:t>Relative promoter strength of 0.3 and relative RBS strength of 0.3</a:t>
            </a:r>
          </a:p>
          <a:p>
            <a:pPr lvl="1"/>
            <a:r>
              <a:rPr lang="en-GB" dirty="0"/>
              <a:t>They differ</a:t>
            </a:r>
          </a:p>
          <a:p>
            <a:pPr lvl="2"/>
            <a:r>
              <a:rPr lang="en-GB" dirty="0"/>
              <a:t>1) One has no other slow codons</a:t>
            </a:r>
          </a:p>
          <a:p>
            <a:pPr lvl="2"/>
            <a:r>
              <a:rPr lang="en-GB" dirty="0"/>
              <a:t>2) One has a slow codon at position 5 with relative speed of 0.005</a:t>
            </a:r>
          </a:p>
          <a:p>
            <a:pPr lvl="2"/>
            <a:r>
              <a:rPr lang="en-GB" dirty="0"/>
              <a:t>3) One has a slow codon at position 1 with relative speed of 0.005</a:t>
            </a:r>
          </a:p>
          <a:p>
            <a:pPr marL="0" indent="0">
              <a:buNone/>
            </a:pPr>
            <a:endParaRPr lang="en-US" dirty="0"/>
          </a:p>
        </p:txBody>
      </p:sp>
    </p:spTree>
    <p:extLst>
      <p:ext uri="{BB962C8B-B14F-4D97-AF65-F5344CB8AC3E}">
        <p14:creationId xmlns:p14="http://schemas.microsoft.com/office/powerpoint/2010/main" val="145018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15D62-51DF-F835-1B56-91AAA1C9BA5D}"/>
              </a:ext>
            </a:extLst>
          </p:cNvPr>
          <p:cNvSpPr>
            <a:spLocks noGrp="1"/>
          </p:cNvSpPr>
          <p:nvPr>
            <p:ph type="title"/>
          </p:nvPr>
        </p:nvSpPr>
        <p:spPr/>
        <p:txBody>
          <a:bodyPr/>
          <a:lstStyle/>
          <a:p>
            <a:r>
              <a:rPr lang="en-GB" dirty="0"/>
              <a:t>Only one slow codon vs. second slow codon </a:t>
            </a:r>
            <a:endParaRPr lang="en-US" dirty="0"/>
          </a:p>
        </p:txBody>
      </p:sp>
      <p:pic>
        <p:nvPicPr>
          <p:cNvPr id="6" name="Content Placeholder 5">
            <a:extLst>
              <a:ext uri="{FF2B5EF4-FFF2-40B4-BE49-F238E27FC236}">
                <a16:creationId xmlns:a16="http://schemas.microsoft.com/office/drawing/2014/main" id="{EF5F82FE-D079-DDB4-67E8-151934783FEA}"/>
              </a:ext>
            </a:extLst>
          </p:cNvPr>
          <p:cNvPicPr>
            <a:picLocks noGrp="1" noChangeAspect="1"/>
          </p:cNvPicPr>
          <p:nvPr>
            <p:ph sz="half" idx="1"/>
          </p:nvPr>
        </p:nvPicPr>
        <p:blipFill>
          <a:blip r:embed="rId2"/>
          <a:stretch>
            <a:fillRect/>
          </a:stretch>
        </p:blipFill>
        <p:spPr>
          <a:xfrm>
            <a:off x="838200" y="1928654"/>
            <a:ext cx="5181600" cy="4145280"/>
          </a:xfrm>
        </p:spPr>
      </p:pic>
      <p:sp>
        <p:nvSpPr>
          <p:cNvPr id="10" name="TextBox 9">
            <a:extLst>
              <a:ext uri="{FF2B5EF4-FFF2-40B4-BE49-F238E27FC236}">
                <a16:creationId xmlns:a16="http://schemas.microsoft.com/office/drawing/2014/main" id="{700F05D4-A2CE-B8F5-DDC0-138079D5381B}"/>
              </a:ext>
            </a:extLst>
          </p:cNvPr>
          <p:cNvSpPr txBox="1"/>
          <p:nvPr/>
        </p:nvSpPr>
        <p:spPr>
          <a:xfrm>
            <a:off x="612843" y="6176963"/>
            <a:ext cx="5651770" cy="369332"/>
          </a:xfrm>
          <a:prstGeom prst="rect">
            <a:avLst/>
          </a:prstGeom>
          <a:noFill/>
        </p:spPr>
        <p:txBody>
          <a:bodyPr wrap="square" rtlCol="0">
            <a:spAutoFit/>
          </a:bodyPr>
          <a:lstStyle/>
          <a:p>
            <a:r>
              <a:rPr lang="en-GB" dirty="0"/>
              <a:t>GR= 1.3; HR=533; 1495 mRNAs; 1976 ribosomes on mRNA</a:t>
            </a:r>
            <a:endParaRPr lang="en-US" dirty="0"/>
          </a:p>
        </p:txBody>
      </p:sp>
      <p:pic>
        <p:nvPicPr>
          <p:cNvPr id="5" name="Content Placeholder 15">
            <a:extLst>
              <a:ext uri="{FF2B5EF4-FFF2-40B4-BE49-F238E27FC236}">
                <a16:creationId xmlns:a16="http://schemas.microsoft.com/office/drawing/2014/main" id="{9B22DFA8-6886-D312-73D3-92B1888E3FC2}"/>
              </a:ext>
            </a:extLst>
          </p:cNvPr>
          <p:cNvPicPr>
            <a:picLocks noGrp="1" noChangeAspect="1"/>
          </p:cNvPicPr>
          <p:nvPr>
            <p:ph sz="half" idx="2"/>
          </p:nvPr>
        </p:nvPicPr>
        <p:blipFill>
          <a:blip r:embed="rId3"/>
          <a:stretch>
            <a:fillRect/>
          </a:stretch>
        </p:blipFill>
        <p:spPr>
          <a:xfrm>
            <a:off x="6172200" y="1916935"/>
            <a:ext cx="5181600" cy="4168718"/>
          </a:xfrm>
        </p:spPr>
      </p:pic>
      <p:sp>
        <p:nvSpPr>
          <p:cNvPr id="11" name="TextBox 10">
            <a:extLst>
              <a:ext uri="{FF2B5EF4-FFF2-40B4-BE49-F238E27FC236}">
                <a16:creationId xmlns:a16="http://schemas.microsoft.com/office/drawing/2014/main" id="{697F5460-B3BC-A673-8428-BF7D2342E99E}"/>
              </a:ext>
            </a:extLst>
          </p:cNvPr>
          <p:cNvSpPr txBox="1"/>
          <p:nvPr/>
        </p:nvSpPr>
        <p:spPr>
          <a:xfrm>
            <a:off x="6172200" y="6176963"/>
            <a:ext cx="5763638" cy="369332"/>
          </a:xfrm>
          <a:prstGeom prst="rect">
            <a:avLst/>
          </a:prstGeom>
          <a:noFill/>
        </p:spPr>
        <p:txBody>
          <a:bodyPr wrap="square" rtlCol="0">
            <a:spAutoFit/>
          </a:bodyPr>
          <a:lstStyle/>
          <a:p>
            <a:r>
              <a:rPr lang="en-GB" dirty="0"/>
              <a:t>GR=1.37; HR=440; 1302 mRNAs; 3877 ribosomes on mRNA</a:t>
            </a:r>
            <a:endParaRPr lang="en-US" dirty="0"/>
          </a:p>
        </p:txBody>
      </p:sp>
    </p:spTree>
    <p:extLst>
      <p:ext uri="{BB962C8B-B14F-4D97-AF65-F5344CB8AC3E}">
        <p14:creationId xmlns:p14="http://schemas.microsoft.com/office/powerpoint/2010/main" val="863954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4BA89-C3E4-38C1-7237-E7EDCE09E552}"/>
              </a:ext>
            </a:extLst>
          </p:cNvPr>
          <p:cNvSpPr>
            <a:spLocks noGrp="1"/>
          </p:cNvSpPr>
          <p:nvPr>
            <p:ph type="title"/>
          </p:nvPr>
        </p:nvSpPr>
        <p:spPr/>
        <p:txBody>
          <a:bodyPr/>
          <a:lstStyle/>
          <a:p>
            <a:r>
              <a:rPr lang="en-GB" dirty="0"/>
              <a:t>Second slow codon at position 1 vs position 5</a:t>
            </a:r>
            <a:endParaRPr lang="en-US" dirty="0"/>
          </a:p>
        </p:txBody>
      </p:sp>
      <p:sp>
        <p:nvSpPr>
          <p:cNvPr id="8" name="TextBox 7">
            <a:extLst>
              <a:ext uri="{FF2B5EF4-FFF2-40B4-BE49-F238E27FC236}">
                <a16:creationId xmlns:a16="http://schemas.microsoft.com/office/drawing/2014/main" id="{B070208E-1EAE-7044-D4C2-46882C412C33}"/>
              </a:ext>
            </a:extLst>
          </p:cNvPr>
          <p:cNvSpPr txBox="1"/>
          <p:nvPr/>
        </p:nvSpPr>
        <p:spPr>
          <a:xfrm>
            <a:off x="6172200" y="6176963"/>
            <a:ext cx="5763638" cy="369332"/>
          </a:xfrm>
          <a:prstGeom prst="rect">
            <a:avLst/>
          </a:prstGeom>
          <a:noFill/>
        </p:spPr>
        <p:txBody>
          <a:bodyPr wrap="square" rtlCol="0">
            <a:spAutoFit/>
          </a:bodyPr>
          <a:lstStyle/>
          <a:p>
            <a:r>
              <a:rPr lang="en-GB" dirty="0"/>
              <a:t>GR=1.37; HR=440; 1302 mRNAs; 3877 ribosomes on mRNA</a:t>
            </a:r>
            <a:endParaRPr lang="en-US" dirty="0"/>
          </a:p>
        </p:txBody>
      </p:sp>
      <p:sp>
        <p:nvSpPr>
          <p:cNvPr id="10" name="TextBox 9">
            <a:extLst>
              <a:ext uri="{FF2B5EF4-FFF2-40B4-BE49-F238E27FC236}">
                <a16:creationId xmlns:a16="http://schemas.microsoft.com/office/drawing/2014/main" id="{2E8C4AEA-FAD7-833E-1A91-8A24A1D78D3D}"/>
              </a:ext>
            </a:extLst>
          </p:cNvPr>
          <p:cNvSpPr txBox="1"/>
          <p:nvPr/>
        </p:nvSpPr>
        <p:spPr>
          <a:xfrm>
            <a:off x="612843" y="6176963"/>
            <a:ext cx="5406957" cy="646331"/>
          </a:xfrm>
          <a:prstGeom prst="rect">
            <a:avLst/>
          </a:prstGeom>
          <a:noFill/>
        </p:spPr>
        <p:txBody>
          <a:bodyPr wrap="square" rtlCol="0">
            <a:spAutoFit/>
          </a:bodyPr>
          <a:lstStyle/>
          <a:p>
            <a:r>
              <a:rPr lang="en-GB" dirty="0"/>
              <a:t>GR= 1.60; HR=202; 1085 mRNAs; 1883 ribosomes on mRNA</a:t>
            </a:r>
            <a:endParaRPr lang="en-US" dirty="0"/>
          </a:p>
        </p:txBody>
      </p:sp>
      <p:pic>
        <p:nvPicPr>
          <p:cNvPr id="9" name="Content Placeholder 8">
            <a:extLst>
              <a:ext uri="{FF2B5EF4-FFF2-40B4-BE49-F238E27FC236}">
                <a16:creationId xmlns:a16="http://schemas.microsoft.com/office/drawing/2014/main" id="{90517377-CFB8-6DD9-8EBD-742AD31D21CE}"/>
              </a:ext>
            </a:extLst>
          </p:cNvPr>
          <p:cNvPicPr>
            <a:picLocks noGrp="1" noChangeAspect="1"/>
          </p:cNvPicPr>
          <p:nvPr>
            <p:ph sz="half" idx="1"/>
          </p:nvPr>
        </p:nvPicPr>
        <p:blipFill>
          <a:blip r:embed="rId3"/>
          <a:stretch>
            <a:fillRect/>
          </a:stretch>
        </p:blipFill>
        <p:spPr>
          <a:xfrm>
            <a:off x="838200" y="1901207"/>
            <a:ext cx="5181600" cy="4200173"/>
          </a:xfrm>
        </p:spPr>
      </p:pic>
      <p:pic>
        <p:nvPicPr>
          <p:cNvPr id="16" name="Content Placeholder 15">
            <a:extLst>
              <a:ext uri="{FF2B5EF4-FFF2-40B4-BE49-F238E27FC236}">
                <a16:creationId xmlns:a16="http://schemas.microsoft.com/office/drawing/2014/main" id="{52675092-5B47-78A1-0AC0-ECBE933B73DF}"/>
              </a:ext>
            </a:extLst>
          </p:cNvPr>
          <p:cNvPicPr>
            <a:picLocks noGrp="1" noChangeAspect="1"/>
          </p:cNvPicPr>
          <p:nvPr>
            <p:ph sz="half" idx="2"/>
          </p:nvPr>
        </p:nvPicPr>
        <p:blipFill>
          <a:blip r:embed="rId4"/>
          <a:stretch>
            <a:fillRect/>
          </a:stretch>
        </p:blipFill>
        <p:spPr>
          <a:xfrm>
            <a:off x="6172200" y="1916935"/>
            <a:ext cx="5181600" cy="4168718"/>
          </a:xfrm>
        </p:spPr>
      </p:pic>
    </p:spTree>
    <p:extLst>
      <p:ext uri="{BB962C8B-B14F-4D97-AF65-F5344CB8AC3E}">
        <p14:creationId xmlns:p14="http://schemas.microsoft.com/office/powerpoint/2010/main" val="3768662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E22E4-3BD5-2A99-5B99-4B134BA24DB1}"/>
              </a:ext>
            </a:extLst>
          </p:cNvPr>
          <p:cNvSpPr>
            <a:spLocks noGrp="1"/>
          </p:cNvSpPr>
          <p:nvPr>
            <p:ph type="title"/>
          </p:nvPr>
        </p:nvSpPr>
        <p:spPr>
          <a:xfrm>
            <a:off x="643467" y="321734"/>
            <a:ext cx="10905066" cy="1135737"/>
          </a:xfrm>
        </p:spPr>
        <p:txBody>
          <a:bodyPr>
            <a:normAutofit/>
          </a:bodyPr>
          <a:lstStyle/>
          <a:p>
            <a:r>
              <a:rPr lang="en-GB" sz="3600" dirty="0"/>
              <a:t>Additional results with multiple slow codons – </a:t>
            </a:r>
            <a:br>
              <a:rPr lang="en-GB" sz="3600" dirty="0"/>
            </a:br>
            <a:r>
              <a:rPr lang="en-GB" sz="3600" dirty="0"/>
              <a:t>Case study 2</a:t>
            </a:r>
            <a:endParaRPr lang="en-US" sz="3600" dirty="0"/>
          </a:p>
        </p:txBody>
      </p:sp>
      <p:sp>
        <p:nvSpPr>
          <p:cNvPr id="3" name="Content Placeholder 2">
            <a:extLst>
              <a:ext uri="{FF2B5EF4-FFF2-40B4-BE49-F238E27FC236}">
                <a16:creationId xmlns:a16="http://schemas.microsoft.com/office/drawing/2014/main" id="{DF442556-1F98-EF70-561F-1A2907D3C126}"/>
              </a:ext>
            </a:extLst>
          </p:cNvPr>
          <p:cNvSpPr>
            <a:spLocks noGrp="1"/>
          </p:cNvSpPr>
          <p:nvPr>
            <p:ph idx="1"/>
          </p:nvPr>
        </p:nvSpPr>
        <p:spPr>
          <a:xfrm>
            <a:off x="643467" y="1782981"/>
            <a:ext cx="10905066" cy="4393982"/>
          </a:xfrm>
        </p:spPr>
        <p:txBody>
          <a:bodyPr>
            <a:normAutofit/>
          </a:bodyPr>
          <a:lstStyle/>
          <a:p>
            <a:r>
              <a:rPr lang="en-GB" sz="2000"/>
              <a:t>Compare the following 3 scenarios</a:t>
            </a:r>
          </a:p>
          <a:p>
            <a:pPr lvl="1"/>
            <a:r>
              <a:rPr lang="en-GB" sz="2000"/>
              <a:t>All have </a:t>
            </a:r>
          </a:p>
          <a:p>
            <a:pPr lvl="2"/>
            <a:r>
              <a:rPr lang="en-GB" dirty="0"/>
              <a:t>Heterologous mRNA length of 30 ribosomal footprints</a:t>
            </a:r>
          </a:p>
          <a:p>
            <a:pPr lvl="2"/>
            <a:r>
              <a:rPr lang="en-GB" dirty="0"/>
              <a:t>A slow codon with relative speed of 0.5% on the 26</a:t>
            </a:r>
            <a:r>
              <a:rPr lang="en-GB" baseline="30000" dirty="0"/>
              <a:t>th</a:t>
            </a:r>
            <a:r>
              <a:rPr lang="en-GB" dirty="0"/>
              <a:t> footprint</a:t>
            </a:r>
          </a:p>
          <a:p>
            <a:pPr lvl="2"/>
            <a:r>
              <a:rPr lang="en-GB" dirty="0"/>
              <a:t>Relative promoter strength of 0.3</a:t>
            </a:r>
          </a:p>
          <a:p>
            <a:pPr lvl="1"/>
            <a:r>
              <a:rPr lang="en-GB" sz="2000"/>
              <a:t>They differ</a:t>
            </a:r>
          </a:p>
          <a:p>
            <a:pPr lvl="2"/>
            <a:r>
              <a:rPr lang="en-GB" dirty="0"/>
              <a:t>1) One has no other slow codon and relative RBS rate of 0.3</a:t>
            </a:r>
          </a:p>
          <a:p>
            <a:pPr lvl="2"/>
            <a:r>
              <a:rPr lang="en-GB" dirty="0"/>
              <a:t>2) One has a slow codon at position 1 with relative speed of 0.1 and relative RBS rate of 3</a:t>
            </a:r>
          </a:p>
          <a:p>
            <a:pPr lvl="2"/>
            <a:r>
              <a:rPr lang="en-GB" dirty="0"/>
              <a:t>3) One has no other slow codon and RBS rate of 3</a:t>
            </a:r>
          </a:p>
          <a:p>
            <a:pPr lvl="2"/>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74709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47C9-9A62-266C-BAB5-ABCA7F8F272C}"/>
              </a:ext>
            </a:extLst>
          </p:cNvPr>
          <p:cNvSpPr>
            <a:spLocks noGrp="1"/>
          </p:cNvSpPr>
          <p:nvPr>
            <p:ph type="title"/>
          </p:nvPr>
        </p:nvSpPr>
        <p:spPr/>
        <p:txBody>
          <a:bodyPr/>
          <a:lstStyle/>
          <a:p>
            <a:r>
              <a:rPr lang="en-GB" dirty="0"/>
              <a:t>Slow codon at beginning vs lower RBS </a:t>
            </a:r>
            <a:endParaRPr lang="en-US" dirty="0"/>
          </a:p>
        </p:txBody>
      </p:sp>
      <p:pic>
        <p:nvPicPr>
          <p:cNvPr id="6" name="Content Placeholder 5">
            <a:extLst>
              <a:ext uri="{FF2B5EF4-FFF2-40B4-BE49-F238E27FC236}">
                <a16:creationId xmlns:a16="http://schemas.microsoft.com/office/drawing/2014/main" id="{3881CF4B-3B54-0B7B-0F4B-CD4399F3082C}"/>
              </a:ext>
            </a:extLst>
          </p:cNvPr>
          <p:cNvPicPr>
            <a:picLocks noGrp="1" noChangeAspect="1"/>
          </p:cNvPicPr>
          <p:nvPr>
            <p:ph sz="half" idx="1"/>
          </p:nvPr>
        </p:nvPicPr>
        <p:blipFill>
          <a:blip r:embed="rId3"/>
          <a:stretch>
            <a:fillRect/>
          </a:stretch>
        </p:blipFill>
        <p:spPr>
          <a:xfrm>
            <a:off x="838200" y="2022431"/>
            <a:ext cx="5181600" cy="3957725"/>
          </a:xfrm>
        </p:spPr>
      </p:pic>
      <p:pic>
        <p:nvPicPr>
          <p:cNvPr id="9" name="Content Placeholder 8">
            <a:extLst>
              <a:ext uri="{FF2B5EF4-FFF2-40B4-BE49-F238E27FC236}">
                <a16:creationId xmlns:a16="http://schemas.microsoft.com/office/drawing/2014/main" id="{CE313416-D95C-A664-E574-13B3AEB01DB6}"/>
              </a:ext>
            </a:extLst>
          </p:cNvPr>
          <p:cNvPicPr>
            <a:picLocks noGrp="1" noChangeAspect="1"/>
          </p:cNvPicPr>
          <p:nvPr>
            <p:ph sz="half" idx="2"/>
          </p:nvPr>
        </p:nvPicPr>
        <p:blipFill>
          <a:blip r:embed="rId4"/>
          <a:stretch>
            <a:fillRect/>
          </a:stretch>
        </p:blipFill>
        <p:spPr>
          <a:xfrm>
            <a:off x="6172200" y="1983499"/>
            <a:ext cx="5181600" cy="4035590"/>
          </a:xfrm>
        </p:spPr>
      </p:pic>
      <p:sp>
        <p:nvSpPr>
          <p:cNvPr id="7" name="TextBox 6">
            <a:extLst>
              <a:ext uri="{FF2B5EF4-FFF2-40B4-BE49-F238E27FC236}">
                <a16:creationId xmlns:a16="http://schemas.microsoft.com/office/drawing/2014/main" id="{1AACDD3F-4AF3-3BED-A895-62C1E7B62E04}"/>
              </a:ext>
            </a:extLst>
          </p:cNvPr>
          <p:cNvSpPr txBox="1"/>
          <p:nvPr/>
        </p:nvSpPr>
        <p:spPr>
          <a:xfrm>
            <a:off x="612843" y="6176963"/>
            <a:ext cx="5406957" cy="646331"/>
          </a:xfrm>
          <a:prstGeom prst="rect">
            <a:avLst/>
          </a:prstGeom>
          <a:noFill/>
        </p:spPr>
        <p:txBody>
          <a:bodyPr wrap="square" rtlCol="0">
            <a:spAutoFit/>
          </a:bodyPr>
          <a:lstStyle/>
          <a:p>
            <a:r>
              <a:rPr lang="en-GB" dirty="0"/>
              <a:t>GR= 0.333; HR=1130; 2393 mRNAs; 3795 ribosomes on mRNA </a:t>
            </a:r>
            <a:endParaRPr lang="en-US" dirty="0"/>
          </a:p>
        </p:txBody>
      </p:sp>
      <p:sp>
        <p:nvSpPr>
          <p:cNvPr id="10" name="TextBox 9">
            <a:extLst>
              <a:ext uri="{FF2B5EF4-FFF2-40B4-BE49-F238E27FC236}">
                <a16:creationId xmlns:a16="http://schemas.microsoft.com/office/drawing/2014/main" id="{C055FD4F-4253-1F6B-A925-05A54D47534B}"/>
              </a:ext>
            </a:extLst>
          </p:cNvPr>
          <p:cNvSpPr txBox="1"/>
          <p:nvPr/>
        </p:nvSpPr>
        <p:spPr>
          <a:xfrm>
            <a:off x="6172200" y="6176963"/>
            <a:ext cx="5111885" cy="646331"/>
          </a:xfrm>
          <a:prstGeom prst="rect">
            <a:avLst/>
          </a:prstGeom>
          <a:noFill/>
        </p:spPr>
        <p:txBody>
          <a:bodyPr wrap="square" rtlCol="0">
            <a:spAutoFit/>
          </a:bodyPr>
          <a:lstStyle/>
          <a:p>
            <a:r>
              <a:rPr lang="en-GB" dirty="0"/>
              <a:t>GR=1.30; HR=532.6; 1495 mRNAs; 1976 ribosomes on mRNA</a:t>
            </a:r>
            <a:endParaRPr lang="en-US" dirty="0"/>
          </a:p>
        </p:txBody>
      </p:sp>
    </p:spTree>
    <p:extLst>
      <p:ext uri="{BB962C8B-B14F-4D97-AF65-F5344CB8AC3E}">
        <p14:creationId xmlns:p14="http://schemas.microsoft.com/office/powerpoint/2010/main" val="38737257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A8B91-AB09-D5A2-58AD-B45B6483524D}"/>
              </a:ext>
            </a:extLst>
          </p:cNvPr>
          <p:cNvSpPr>
            <a:spLocks noGrp="1"/>
          </p:cNvSpPr>
          <p:nvPr>
            <p:ph type="title"/>
          </p:nvPr>
        </p:nvSpPr>
        <p:spPr/>
        <p:txBody>
          <a:bodyPr/>
          <a:lstStyle/>
          <a:p>
            <a:r>
              <a:rPr lang="en-GB" dirty="0"/>
              <a:t>Slow codon at beginning vs not</a:t>
            </a:r>
            <a:endParaRPr lang="en-US" dirty="0"/>
          </a:p>
        </p:txBody>
      </p:sp>
      <p:pic>
        <p:nvPicPr>
          <p:cNvPr id="8" name="Content Placeholder 7">
            <a:extLst>
              <a:ext uri="{FF2B5EF4-FFF2-40B4-BE49-F238E27FC236}">
                <a16:creationId xmlns:a16="http://schemas.microsoft.com/office/drawing/2014/main" id="{DF2C0824-4559-2D9A-64DC-862F94B42D75}"/>
              </a:ext>
            </a:extLst>
          </p:cNvPr>
          <p:cNvPicPr>
            <a:picLocks noGrp="1" noChangeAspect="1"/>
          </p:cNvPicPr>
          <p:nvPr>
            <p:ph sz="half" idx="2"/>
          </p:nvPr>
        </p:nvPicPr>
        <p:blipFill>
          <a:blip r:embed="rId3"/>
          <a:stretch>
            <a:fillRect/>
          </a:stretch>
        </p:blipFill>
        <p:spPr>
          <a:xfrm>
            <a:off x="6172200" y="1968008"/>
            <a:ext cx="5181600" cy="4066572"/>
          </a:xfrm>
        </p:spPr>
      </p:pic>
      <p:pic>
        <p:nvPicPr>
          <p:cNvPr id="5" name="Content Placeholder 5">
            <a:extLst>
              <a:ext uri="{FF2B5EF4-FFF2-40B4-BE49-F238E27FC236}">
                <a16:creationId xmlns:a16="http://schemas.microsoft.com/office/drawing/2014/main" id="{8150CA3E-2482-106D-0B81-ACCF71D4BE8A}"/>
              </a:ext>
            </a:extLst>
          </p:cNvPr>
          <p:cNvPicPr>
            <a:picLocks noGrp="1" noChangeAspect="1"/>
          </p:cNvPicPr>
          <p:nvPr>
            <p:ph sz="half" idx="1"/>
          </p:nvPr>
        </p:nvPicPr>
        <p:blipFill>
          <a:blip r:embed="rId4"/>
          <a:stretch>
            <a:fillRect/>
          </a:stretch>
        </p:blipFill>
        <p:spPr>
          <a:xfrm>
            <a:off x="838200" y="2022431"/>
            <a:ext cx="5181600" cy="3957725"/>
          </a:xfrm>
        </p:spPr>
      </p:pic>
      <p:sp>
        <p:nvSpPr>
          <p:cNvPr id="6" name="TextBox 5">
            <a:extLst>
              <a:ext uri="{FF2B5EF4-FFF2-40B4-BE49-F238E27FC236}">
                <a16:creationId xmlns:a16="http://schemas.microsoft.com/office/drawing/2014/main" id="{16986863-F02C-1239-3DDC-63327CC55706}"/>
              </a:ext>
            </a:extLst>
          </p:cNvPr>
          <p:cNvSpPr txBox="1"/>
          <p:nvPr/>
        </p:nvSpPr>
        <p:spPr>
          <a:xfrm>
            <a:off x="612843" y="6176963"/>
            <a:ext cx="5406957" cy="646331"/>
          </a:xfrm>
          <a:prstGeom prst="rect">
            <a:avLst/>
          </a:prstGeom>
          <a:noFill/>
        </p:spPr>
        <p:txBody>
          <a:bodyPr wrap="square" rtlCol="0">
            <a:spAutoFit/>
          </a:bodyPr>
          <a:lstStyle/>
          <a:p>
            <a:r>
              <a:rPr lang="en-GB" dirty="0"/>
              <a:t>GR= 0.333; HR=1130; 2393 mRNAs; 3795 ribosomes on mRNA </a:t>
            </a:r>
            <a:endParaRPr lang="en-US" dirty="0"/>
          </a:p>
        </p:txBody>
      </p:sp>
      <p:sp>
        <p:nvSpPr>
          <p:cNvPr id="9" name="TextBox 8">
            <a:extLst>
              <a:ext uri="{FF2B5EF4-FFF2-40B4-BE49-F238E27FC236}">
                <a16:creationId xmlns:a16="http://schemas.microsoft.com/office/drawing/2014/main" id="{30158B00-CCDB-5556-8E52-DC1FF78BD231}"/>
              </a:ext>
            </a:extLst>
          </p:cNvPr>
          <p:cNvSpPr txBox="1"/>
          <p:nvPr/>
        </p:nvSpPr>
        <p:spPr>
          <a:xfrm>
            <a:off x="6172200" y="6176963"/>
            <a:ext cx="5111885" cy="646331"/>
          </a:xfrm>
          <a:prstGeom prst="rect">
            <a:avLst/>
          </a:prstGeom>
          <a:noFill/>
        </p:spPr>
        <p:txBody>
          <a:bodyPr wrap="square" rtlCol="0">
            <a:spAutoFit/>
          </a:bodyPr>
          <a:lstStyle/>
          <a:p>
            <a:r>
              <a:rPr lang="en-GB" dirty="0"/>
              <a:t>GR=0.302; HR=1217; 2760 mRNAs; 3872 ribosomes on mRNA</a:t>
            </a:r>
            <a:endParaRPr lang="en-US" dirty="0"/>
          </a:p>
        </p:txBody>
      </p:sp>
    </p:spTree>
    <p:extLst>
      <p:ext uri="{BB962C8B-B14F-4D97-AF65-F5344CB8AC3E}">
        <p14:creationId xmlns:p14="http://schemas.microsoft.com/office/powerpoint/2010/main" val="2538364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6F3BA-2FE2-8900-A6E3-CF3E828291B5}"/>
              </a:ext>
            </a:extLst>
          </p:cNvPr>
          <p:cNvSpPr>
            <a:spLocks noGrp="1"/>
          </p:cNvSpPr>
          <p:nvPr>
            <p:ph type="title"/>
          </p:nvPr>
        </p:nvSpPr>
        <p:spPr>
          <a:xfrm>
            <a:off x="838200" y="365125"/>
            <a:ext cx="10515600" cy="1325563"/>
          </a:xfrm>
        </p:spPr>
        <p:txBody>
          <a:bodyPr>
            <a:normAutofit/>
          </a:bodyPr>
          <a:lstStyle/>
          <a:p>
            <a:r>
              <a:rPr lang="en-GB" dirty="0"/>
              <a:t>Additional results with multiple slow codons – Case study 3</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7287BF8-5818-4637-D30B-121848904F15}"/>
              </a:ext>
            </a:extLst>
          </p:cNvPr>
          <p:cNvSpPr>
            <a:spLocks noGrp="1"/>
          </p:cNvSpPr>
          <p:nvPr>
            <p:ph idx="1"/>
          </p:nvPr>
        </p:nvSpPr>
        <p:spPr>
          <a:xfrm>
            <a:off x="838200" y="1825625"/>
            <a:ext cx="10515600" cy="4351338"/>
          </a:xfrm>
        </p:spPr>
        <p:txBody>
          <a:bodyPr>
            <a:normAutofit/>
          </a:bodyPr>
          <a:lstStyle/>
          <a:p>
            <a:r>
              <a:rPr lang="en-GB"/>
              <a:t>Compare the following 3 scenarios</a:t>
            </a:r>
          </a:p>
          <a:p>
            <a:pPr lvl="1"/>
            <a:r>
              <a:rPr lang="en-GB"/>
              <a:t>All </a:t>
            </a:r>
            <a:r>
              <a:rPr lang="en-GB" dirty="0"/>
              <a:t>have </a:t>
            </a:r>
          </a:p>
          <a:p>
            <a:pPr lvl="2"/>
            <a:r>
              <a:rPr lang="en-GB"/>
              <a:t>Heterologous mRNA length of 30 ribosomal footprints</a:t>
            </a:r>
          </a:p>
          <a:p>
            <a:pPr lvl="2"/>
            <a:r>
              <a:rPr lang="en-GB"/>
              <a:t>A slow codon with relative speed of 0.5% on the 26</a:t>
            </a:r>
            <a:r>
              <a:rPr lang="en-GB" baseline="30000"/>
              <a:t>th</a:t>
            </a:r>
            <a:r>
              <a:rPr lang="en-GB"/>
              <a:t> footprint</a:t>
            </a:r>
          </a:p>
          <a:p>
            <a:pPr lvl="2"/>
            <a:r>
              <a:rPr lang="en-GB"/>
              <a:t>Relative promoter strength of 1</a:t>
            </a:r>
          </a:p>
          <a:p>
            <a:pPr lvl="1"/>
            <a:r>
              <a:rPr lang="en-GB"/>
              <a:t>They </a:t>
            </a:r>
            <a:r>
              <a:rPr lang="en-GB" dirty="0"/>
              <a:t>differ</a:t>
            </a:r>
          </a:p>
          <a:p>
            <a:pPr lvl="2"/>
            <a:r>
              <a:rPr lang="en-GB"/>
              <a:t>1) One has no other slow codon and relative RBS rate of 0.3</a:t>
            </a:r>
          </a:p>
          <a:p>
            <a:pPr lvl="2"/>
            <a:r>
              <a:rPr lang="en-GB"/>
              <a:t>2) One has a slow codon at position 1 with relative speed of 0.1 and relative RBS rate of 3</a:t>
            </a:r>
          </a:p>
          <a:p>
            <a:pPr lvl="2"/>
            <a:r>
              <a:rPr lang="en-GB"/>
              <a:t>3) One has no other slow codon and RBS rate of 3</a:t>
            </a:r>
          </a:p>
          <a:p>
            <a:endParaRPr lang="en-US" dirty="0"/>
          </a:p>
        </p:txBody>
      </p:sp>
    </p:spTree>
    <p:extLst>
      <p:ext uri="{BB962C8B-B14F-4D97-AF65-F5344CB8AC3E}">
        <p14:creationId xmlns:p14="http://schemas.microsoft.com/office/powerpoint/2010/main" val="3654655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5FC3-88DD-AB06-453E-83423BEF6B05}"/>
              </a:ext>
            </a:extLst>
          </p:cNvPr>
          <p:cNvSpPr>
            <a:spLocks noGrp="1"/>
          </p:cNvSpPr>
          <p:nvPr>
            <p:ph type="title"/>
          </p:nvPr>
        </p:nvSpPr>
        <p:spPr/>
        <p:txBody>
          <a:bodyPr/>
          <a:lstStyle/>
          <a:p>
            <a:r>
              <a:rPr lang="en-GB" dirty="0"/>
              <a:t>Slow codon at beginning vs lower RBS</a:t>
            </a:r>
            <a:endParaRPr lang="en-US" dirty="0"/>
          </a:p>
        </p:txBody>
      </p:sp>
      <p:pic>
        <p:nvPicPr>
          <p:cNvPr id="6" name="Content Placeholder 5">
            <a:extLst>
              <a:ext uri="{FF2B5EF4-FFF2-40B4-BE49-F238E27FC236}">
                <a16:creationId xmlns:a16="http://schemas.microsoft.com/office/drawing/2014/main" id="{94A666C6-41AE-706F-16DE-6486DEFCCCA2}"/>
              </a:ext>
            </a:extLst>
          </p:cNvPr>
          <p:cNvPicPr>
            <a:picLocks noGrp="1" noChangeAspect="1"/>
          </p:cNvPicPr>
          <p:nvPr>
            <p:ph sz="half" idx="1"/>
          </p:nvPr>
        </p:nvPicPr>
        <p:blipFill>
          <a:blip r:embed="rId2"/>
          <a:stretch>
            <a:fillRect/>
          </a:stretch>
        </p:blipFill>
        <p:spPr>
          <a:xfrm>
            <a:off x="838200" y="1925359"/>
            <a:ext cx="5181600" cy="4151870"/>
          </a:xfrm>
        </p:spPr>
      </p:pic>
      <p:pic>
        <p:nvPicPr>
          <p:cNvPr id="9" name="Content Placeholder 8">
            <a:extLst>
              <a:ext uri="{FF2B5EF4-FFF2-40B4-BE49-F238E27FC236}">
                <a16:creationId xmlns:a16="http://schemas.microsoft.com/office/drawing/2014/main" id="{1932716C-0724-CD1A-1686-5EB81F75EA01}"/>
              </a:ext>
            </a:extLst>
          </p:cNvPr>
          <p:cNvPicPr>
            <a:picLocks noGrp="1" noChangeAspect="1"/>
          </p:cNvPicPr>
          <p:nvPr>
            <p:ph sz="half" idx="2"/>
          </p:nvPr>
        </p:nvPicPr>
        <p:blipFill>
          <a:blip r:embed="rId3"/>
          <a:stretch>
            <a:fillRect/>
          </a:stretch>
        </p:blipFill>
        <p:spPr>
          <a:xfrm>
            <a:off x="6172200" y="1952468"/>
            <a:ext cx="5181600" cy="4097651"/>
          </a:xfrm>
        </p:spPr>
      </p:pic>
      <p:sp>
        <p:nvSpPr>
          <p:cNvPr id="7" name="TextBox 6">
            <a:extLst>
              <a:ext uri="{FF2B5EF4-FFF2-40B4-BE49-F238E27FC236}">
                <a16:creationId xmlns:a16="http://schemas.microsoft.com/office/drawing/2014/main" id="{CFDE30F3-579A-4E0A-A903-58928D8F2B64}"/>
              </a:ext>
            </a:extLst>
          </p:cNvPr>
          <p:cNvSpPr txBox="1"/>
          <p:nvPr/>
        </p:nvSpPr>
        <p:spPr>
          <a:xfrm>
            <a:off x="612843" y="6176963"/>
            <a:ext cx="5406957" cy="646331"/>
          </a:xfrm>
          <a:prstGeom prst="rect">
            <a:avLst/>
          </a:prstGeom>
          <a:noFill/>
        </p:spPr>
        <p:txBody>
          <a:bodyPr wrap="square" rtlCol="0">
            <a:spAutoFit/>
          </a:bodyPr>
          <a:lstStyle/>
          <a:p>
            <a:r>
              <a:rPr lang="en-GB" dirty="0"/>
              <a:t>GR= 0.196; HR=2341; 8274 mRNAs; 7335 ribosomes on mRNA </a:t>
            </a:r>
            <a:endParaRPr lang="en-US" dirty="0"/>
          </a:p>
        </p:txBody>
      </p:sp>
      <p:sp>
        <p:nvSpPr>
          <p:cNvPr id="10" name="TextBox 9">
            <a:extLst>
              <a:ext uri="{FF2B5EF4-FFF2-40B4-BE49-F238E27FC236}">
                <a16:creationId xmlns:a16="http://schemas.microsoft.com/office/drawing/2014/main" id="{48122573-A4D7-9108-6247-E0396069A753}"/>
              </a:ext>
            </a:extLst>
          </p:cNvPr>
          <p:cNvSpPr txBox="1"/>
          <p:nvPr/>
        </p:nvSpPr>
        <p:spPr>
          <a:xfrm>
            <a:off x="6172200" y="6176963"/>
            <a:ext cx="5111885" cy="646331"/>
          </a:xfrm>
          <a:prstGeom prst="rect">
            <a:avLst/>
          </a:prstGeom>
          <a:noFill/>
        </p:spPr>
        <p:txBody>
          <a:bodyPr wrap="square" rtlCol="0">
            <a:spAutoFit/>
          </a:bodyPr>
          <a:lstStyle/>
          <a:p>
            <a:r>
              <a:rPr lang="en-GB" dirty="0"/>
              <a:t>GR=1.12; HR=1447; 5323 mRNAs; 4918 ribosomes on mRNA</a:t>
            </a:r>
            <a:endParaRPr lang="en-US" dirty="0"/>
          </a:p>
        </p:txBody>
      </p:sp>
    </p:spTree>
    <p:extLst>
      <p:ext uri="{BB962C8B-B14F-4D97-AF65-F5344CB8AC3E}">
        <p14:creationId xmlns:p14="http://schemas.microsoft.com/office/powerpoint/2010/main" val="361152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40A30-6926-DE42-4754-BA84D8A8F6FD}"/>
              </a:ext>
            </a:extLst>
          </p:cNvPr>
          <p:cNvSpPr>
            <a:spLocks noGrp="1"/>
          </p:cNvSpPr>
          <p:nvPr>
            <p:ph type="title"/>
          </p:nvPr>
        </p:nvSpPr>
        <p:spPr/>
        <p:txBody>
          <a:bodyPr/>
          <a:lstStyle/>
          <a:p>
            <a:r>
              <a:rPr lang="en-GB" dirty="0"/>
              <a:t>Slow codon at beginning vs not</a:t>
            </a:r>
            <a:endParaRPr lang="en-US" dirty="0"/>
          </a:p>
        </p:txBody>
      </p:sp>
      <p:pic>
        <p:nvPicPr>
          <p:cNvPr id="8" name="Content Placeholder 7">
            <a:extLst>
              <a:ext uri="{FF2B5EF4-FFF2-40B4-BE49-F238E27FC236}">
                <a16:creationId xmlns:a16="http://schemas.microsoft.com/office/drawing/2014/main" id="{7E7B50A3-F4D3-BC8F-ECC0-03588C909823}"/>
              </a:ext>
            </a:extLst>
          </p:cNvPr>
          <p:cNvPicPr>
            <a:picLocks noGrp="1" noChangeAspect="1"/>
          </p:cNvPicPr>
          <p:nvPr>
            <p:ph sz="half" idx="2"/>
          </p:nvPr>
        </p:nvPicPr>
        <p:blipFill>
          <a:blip r:embed="rId2"/>
          <a:stretch>
            <a:fillRect/>
          </a:stretch>
        </p:blipFill>
        <p:spPr>
          <a:xfrm>
            <a:off x="6172200" y="1975313"/>
            <a:ext cx="5181600" cy="4051962"/>
          </a:xfrm>
        </p:spPr>
      </p:pic>
      <p:pic>
        <p:nvPicPr>
          <p:cNvPr id="5" name="Content Placeholder 5">
            <a:extLst>
              <a:ext uri="{FF2B5EF4-FFF2-40B4-BE49-F238E27FC236}">
                <a16:creationId xmlns:a16="http://schemas.microsoft.com/office/drawing/2014/main" id="{1DBC3D9B-67A9-C265-0DFC-4AD7114C2D9B}"/>
              </a:ext>
            </a:extLst>
          </p:cNvPr>
          <p:cNvPicPr>
            <a:picLocks noGrp="1" noChangeAspect="1"/>
          </p:cNvPicPr>
          <p:nvPr>
            <p:ph sz="half" idx="1"/>
          </p:nvPr>
        </p:nvPicPr>
        <p:blipFill>
          <a:blip r:embed="rId3"/>
          <a:stretch>
            <a:fillRect/>
          </a:stretch>
        </p:blipFill>
        <p:spPr>
          <a:xfrm>
            <a:off x="838200" y="1925359"/>
            <a:ext cx="5181600" cy="4151870"/>
          </a:xfrm>
        </p:spPr>
      </p:pic>
      <p:sp>
        <p:nvSpPr>
          <p:cNvPr id="6" name="TextBox 5">
            <a:extLst>
              <a:ext uri="{FF2B5EF4-FFF2-40B4-BE49-F238E27FC236}">
                <a16:creationId xmlns:a16="http://schemas.microsoft.com/office/drawing/2014/main" id="{31DAEADD-3366-D6CA-0449-1B2ECB2037A8}"/>
              </a:ext>
            </a:extLst>
          </p:cNvPr>
          <p:cNvSpPr txBox="1"/>
          <p:nvPr/>
        </p:nvSpPr>
        <p:spPr>
          <a:xfrm>
            <a:off x="612843" y="6176963"/>
            <a:ext cx="5406957" cy="646331"/>
          </a:xfrm>
          <a:prstGeom prst="rect">
            <a:avLst/>
          </a:prstGeom>
          <a:noFill/>
        </p:spPr>
        <p:txBody>
          <a:bodyPr wrap="square" rtlCol="0">
            <a:spAutoFit/>
          </a:bodyPr>
          <a:lstStyle/>
          <a:p>
            <a:r>
              <a:rPr lang="en-GB" dirty="0"/>
              <a:t>GR= 0.196; HR=2341; 8274 mRNAs; 7335 ribosomes on mRNA </a:t>
            </a:r>
            <a:endParaRPr lang="en-US" dirty="0"/>
          </a:p>
        </p:txBody>
      </p:sp>
      <p:sp>
        <p:nvSpPr>
          <p:cNvPr id="9" name="TextBox 8">
            <a:extLst>
              <a:ext uri="{FF2B5EF4-FFF2-40B4-BE49-F238E27FC236}">
                <a16:creationId xmlns:a16="http://schemas.microsoft.com/office/drawing/2014/main" id="{C4A89F3A-FFA7-8962-3044-9B418864669F}"/>
              </a:ext>
            </a:extLst>
          </p:cNvPr>
          <p:cNvSpPr txBox="1"/>
          <p:nvPr/>
        </p:nvSpPr>
        <p:spPr>
          <a:xfrm>
            <a:off x="6172200" y="6176963"/>
            <a:ext cx="5111885" cy="646331"/>
          </a:xfrm>
          <a:prstGeom prst="rect">
            <a:avLst/>
          </a:prstGeom>
          <a:noFill/>
        </p:spPr>
        <p:txBody>
          <a:bodyPr wrap="square" rtlCol="0">
            <a:spAutoFit/>
          </a:bodyPr>
          <a:lstStyle/>
          <a:p>
            <a:r>
              <a:rPr lang="en-GB" dirty="0"/>
              <a:t>GR=0.194; HR=2341; 8295 mRNAs; 7324 ribosomes on mRNA</a:t>
            </a:r>
            <a:endParaRPr lang="en-US" dirty="0"/>
          </a:p>
        </p:txBody>
      </p:sp>
    </p:spTree>
    <p:extLst>
      <p:ext uri="{BB962C8B-B14F-4D97-AF65-F5344CB8AC3E}">
        <p14:creationId xmlns:p14="http://schemas.microsoft.com/office/powerpoint/2010/main" val="40415393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5AD0A2-CA35-A830-593E-39AAAFC7E0D1}"/>
              </a:ext>
            </a:extLst>
          </p:cNvPr>
          <p:cNvSpPr>
            <a:spLocks noGrp="1"/>
          </p:cNvSpPr>
          <p:nvPr>
            <p:ph type="title"/>
          </p:nvPr>
        </p:nvSpPr>
        <p:spPr>
          <a:xfrm>
            <a:off x="934872" y="982272"/>
            <a:ext cx="3388419" cy="4560970"/>
          </a:xfrm>
        </p:spPr>
        <p:txBody>
          <a:bodyPr>
            <a:normAutofit/>
          </a:bodyPr>
          <a:lstStyle/>
          <a:p>
            <a:r>
              <a:rPr lang="en-GB" sz="4000">
                <a:solidFill>
                  <a:srgbClr val="FFFFFF"/>
                </a:solidFill>
              </a:rPr>
              <a:t>tAI</a:t>
            </a:r>
            <a:endParaRPr lang="en-US" sz="4000">
              <a:solidFill>
                <a:srgbClr val="FFFFFF"/>
              </a:solidFill>
            </a:endParaRP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4DCAA096-32A7-EC71-7281-ECE242AB21AC}"/>
              </a:ext>
            </a:extLst>
          </p:cNvPr>
          <p:cNvSpPr>
            <a:spLocks noGrp="1"/>
          </p:cNvSpPr>
          <p:nvPr>
            <p:ph idx="1"/>
          </p:nvPr>
        </p:nvSpPr>
        <p:spPr>
          <a:xfrm>
            <a:off x="5221862" y="1719618"/>
            <a:ext cx="5948831" cy="4334629"/>
          </a:xfrm>
        </p:spPr>
        <p:txBody>
          <a:bodyPr anchor="ctr">
            <a:normAutofit/>
          </a:bodyPr>
          <a:lstStyle/>
          <a:p>
            <a:r>
              <a:rPr lang="en-GB" sz="2400">
                <a:solidFill>
                  <a:srgbClr val="FEFFFF"/>
                </a:solidFill>
              </a:rPr>
              <a:t>From </a:t>
            </a:r>
            <a:r>
              <a:rPr lang="en-US" sz="2400">
                <a:solidFill>
                  <a:srgbClr val="FEFFFF"/>
                </a:solidFill>
              </a:rPr>
              <a:t>Zur H, Cohen-Kupiec R, Vinokour S, Tuller T. Algorithms for ribosome traffic engineering and their potential in improving host cells' titer and growth rate. Sci Rep. 2020 Dec 3;10(1):21202. doi: 10.1038/s41598-020-78260-y. PMID: 33273552; PMCID: PMC7713304.</a:t>
            </a:r>
            <a:endParaRPr lang="en-GB" sz="2400">
              <a:solidFill>
                <a:srgbClr val="FEFFFF"/>
              </a:solidFill>
            </a:endParaRPr>
          </a:p>
          <a:p>
            <a:r>
              <a:rPr lang="en-GB" sz="2400">
                <a:solidFill>
                  <a:srgbClr val="FEFFFF"/>
                </a:solidFill>
              </a:rPr>
              <a:t>Sij – selective constraint that the jth tRNA recognizes ith codon (0-1, 1 is more selective)</a:t>
            </a:r>
          </a:p>
          <a:p>
            <a:r>
              <a:rPr lang="en-US" sz="2400">
                <a:solidFill>
                  <a:srgbClr val="FEFFFF"/>
                </a:solidFill>
              </a:rPr>
              <a:t>Wi is the absolute adaptiveness for each codon</a:t>
            </a:r>
          </a:p>
        </p:txBody>
      </p:sp>
    </p:spTree>
    <p:extLst>
      <p:ext uri="{BB962C8B-B14F-4D97-AF65-F5344CB8AC3E}">
        <p14:creationId xmlns:p14="http://schemas.microsoft.com/office/powerpoint/2010/main" val="3466324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A90B51-F79B-4459-EA0D-68A648422C58}"/>
              </a:ext>
            </a:extLst>
          </p:cNvPr>
          <p:cNvSpPr>
            <a:spLocks noGrp="1"/>
          </p:cNvSpPr>
          <p:nvPr>
            <p:ph type="title"/>
          </p:nvPr>
        </p:nvSpPr>
        <p:spPr>
          <a:xfrm>
            <a:off x="686834" y="1153572"/>
            <a:ext cx="3200400" cy="4461163"/>
          </a:xfrm>
        </p:spPr>
        <p:txBody>
          <a:bodyPr>
            <a:normAutofit/>
          </a:bodyPr>
          <a:lstStyle/>
          <a:p>
            <a:r>
              <a:rPr lang="en-GB">
                <a:solidFill>
                  <a:srgbClr val="FFFFFF"/>
                </a:solidFill>
              </a:rPr>
              <a:t>Codon optimization</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C8AA3F0-C645-B8E7-DEF6-A34815B80F44}"/>
              </a:ext>
            </a:extLst>
          </p:cNvPr>
          <p:cNvSpPr>
            <a:spLocks noGrp="1"/>
          </p:cNvSpPr>
          <p:nvPr>
            <p:ph idx="1"/>
          </p:nvPr>
        </p:nvSpPr>
        <p:spPr>
          <a:xfrm>
            <a:off x="4447308" y="591344"/>
            <a:ext cx="6906491" cy="5585619"/>
          </a:xfrm>
        </p:spPr>
        <p:txBody>
          <a:bodyPr anchor="ctr">
            <a:normAutofit/>
          </a:bodyPr>
          <a:lstStyle/>
          <a:p>
            <a:r>
              <a:rPr lang="en-GB" dirty="0"/>
              <a:t>There are a lot of ways to express the same protein, since the genetic code is degenerate</a:t>
            </a:r>
          </a:p>
          <a:p>
            <a:r>
              <a:rPr lang="en-GB" dirty="0"/>
              <a:t>One can introduce synonymous mutations and speed up translation, simply because some of the codons (coding the same amino acid) are faster to translate</a:t>
            </a:r>
          </a:p>
          <a:p>
            <a:r>
              <a:rPr lang="en-GB" dirty="0"/>
              <a:t>Depends on internal abundance of the tRNA species with the anticodon</a:t>
            </a:r>
          </a:p>
          <a:p>
            <a:r>
              <a:rPr lang="en-GB" dirty="0"/>
              <a:t>Seems more complex than codon adaptation index (CAI), which is basically the frequency of certain codons in an organism</a:t>
            </a:r>
          </a:p>
          <a:p>
            <a:pPr lvl="1"/>
            <a:r>
              <a:rPr lang="en-GB" dirty="0"/>
              <a:t>Welch et al found no correlation between expression and CAI</a:t>
            </a:r>
            <a:endParaRPr lang="en-US" dirty="0"/>
          </a:p>
        </p:txBody>
      </p:sp>
    </p:spTree>
    <p:extLst>
      <p:ext uri="{BB962C8B-B14F-4D97-AF65-F5344CB8AC3E}">
        <p14:creationId xmlns:p14="http://schemas.microsoft.com/office/powerpoint/2010/main" val="13668765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867138E-DF9B-6E1A-DB80-D05882194674}"/>
              </a:ext>
            </a:extLst>
          </p:cNvPr>
          <p:cNvPicPr>
            <a:picLocks noChangeAspect="1"/>
          </p:cNvPicPr>
          <p:nvPr/>
        </p:nvPicPr>
        <p:blipFill>
          <a:blip r:embed="rId2"/>
          <a:stretch>
            <a:fillRect/>
          </a:stretch>
        </p:blipFill>
        <p:spPr>
          <a:xfrm>
            <a:off x="1394679" y="643467"/>
            <a:ext cx="9402642"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0081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9230DA6-2AA8-4EC0-E1A6-ED5F0E5D6CA1}"/>
              </a:ext>
            </a:extLst>
          </p:cNvPr>
          <p:cNvPicPr>
            <a:picLocks noChangeAspect="1"/>
          </p:cNvPicPr>
          <p:nvPr/>
        </p:nvPicPr>
        <p:blipFill>
          <a:blip r:embed="rId2"/>
          <a:stretch>
            <a:fillRect/>
          </a:stretch>
        </p:blipFill>
        <p:spPr>
          <a:xfrm>
            <a:off x="643467" y="1929553"/>
            <a:ext cx="10905066" cy="2998892"/>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5731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45EAF8-130C-86A7-E461-30133CA3038E}"/>
              </a:ext>
            </a:extLst>
          </p:cNvPr>
          <p:cNvSpPr>
            <a:spLocks noGrp="1"/>
          </p:cNvSpPr>
          <p:nvPr>
            <p:ph type="title"/>
          </p:nvPr>
        </p:nvSpPr>
        <p:spPr>
          <a:xfrm>
            <a:off x="1046746" y="586822"/>
            <a:ext cx="3560252" cy="1645920"/>
          </a:xfrm>
        </p:spPr>
        <p:txBody>
          <a:bodyPr>
            <a:normAutofit/>
          </a:bodyPr>
          <a:lstStyle/>
          <a:p>
            <a:r>
              <a:rPr lang="en-GB" sz="3200"/>
              <a:t>Effect of synonymous mutations</a:t>
            </a:r>
            <a:endParaRPr lang="en-US" sz="3200"/>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FBD0E21-A2F5-023D-8D14-514BF3007A4B}"/>
              </a:ext>
            </a:extLst>
          </p:cNvPr>
          <p:cNvSpPr>
            <a:spLocks noGrp="1"/>
          </p:cNvSpPr>
          <p:nvPr>
            <p:ph idx="1"/>
          </p:nvPr>
        </p:nvSpPr>
        <p:spPr>
          <a:xfrm>
            <a:off x="5351164" y="586822"/>
            <a:ext cx="6002636" cy="1645920"/>
          </a:xfrm>
        </p:spPr>
        <p:txBody>
          <a:bodyPr anchor="ctr">
            <a:normAutofit/>
          </a:bodyPr>
          <a:lstStyle/>
          <a:p>
            <a:r>
              <a:rPr lang="en-GB" sz="1800"/>
              <a:t>Welch et al made 40 versions of the two commercially valuable proteins, both around 900 nucleic acid long ~ 300 amino acids ~ 30 ribosome footprints; expression levels in yeast were strikingly different</a:t>
            </a:r>
          </a:p>
          <a:p>
            <a:endParaRPr lang="en-GB" sz="1800"/>
          </a:p>
          <a:p>
            <a:endParaRPr lang="en-US" sz="1800"/>
          </a:p>
        </p:txBody>
      </p:sp>
      <p:pic>
        <p:nvPicPr>
          <p:cNvPr id="7" name="Picture 6">
            <a:extLst>
              <a:ext uri="{FF2B5EF4-FFF2-40B4-BE49-F238E27FC236}">
                <a16:creationId xmlns:a16="http://schemas.microsoft.com/office/drawing/2014/main" id="{7D54433F-3F64-B9ED-E388-11433C4966FB}"/>
              </a:ext>
            </a:extLst>
          </p:cNvPr>
          <p:cNvPicPr>
            <a:picLocks noChangeAspect="1"/>
          </p:cNvPicPr>
          <p:nvPr/>
        </p:nvPicPr>
        <p:blipFill>
          <a:blip r:embed="rId3"/>
          <a:stretch>
            <a:fillRect/>
          </a:stretch>
        </p:blipFill>
        <p:spPr>
          <a:xfrm>
            <a:off x="557784" y="3345549"/>
            <a:ext cx="11164824" cy="2260877"/>
          </a:xfrm>
          <a:prstGeom prst="rect">
            <a:avLst/>
          </a:prstGeom>
        </p:spPr>
      </p:pic>
      <p:sp>
        <p:nvSpPr>
          <p:cNvPr id="4" name="TextBox 3">
            <a:extLst>
              <a:ext uri="{FF2B5EF4-FFF2-40B4-BE49-F238E27FC236}">
                <a16:creationId xmlns:a16="http://schemas.microsoft.com/office/drawing/2014/main" id="{5DEA8CDB-D624-0F4C-1730-5442DC5CEBEE}"/>
              </a:ext>
            </a:extLst>
          </p:cNvPr>
          <p:cNvSpPr txBox="1"/>
          <p:nvPr/>
        </p:nvSpPr>
        <p:spPr>
          <a:xfrm>
            <a:off x="490408" y="5886450"/>
            <a:ext cx="11164824" cy="677108"/>
          </a:xfrm>
          <a:prstGeom prst="rect">
            <a:avLst/>
          </a:prstGeom>
          <a:noFill/>
        </p:spPr>
        <p:txBody>
          <a:bodyPr wrap="square" rtlCol="0">
            <a:spAutoFit/>
          </a:bodyPr>
          <a:lstStyle/>
          <a:p>
            <a:r>
              <a:rPr lang="en-GB" sz="1000" dirty="0"/>
              <a:t>From </a:t>
            </a:r>
            <a:r>
              <a:rPr lang="en-US" sz="1000" dirty="0"/>
              <a:t>Welch M, Govindarajan S, Ness JE, Villalobos A, Gurney A, Minshull J, et al. (2009) Design Parameters to Control Synthetic Gene Expression in Escherichia coli. </a:t>
            </a:r>
            <a:r>
              <a:rPr lang="en-US" sz="1000" dirty="0" err="1"/>
              <a:t>PLoS</a:t>
            </a:r>
            <a:r>
              <a:rPr lang="en-US" sz="1000" dirty="0"/>
              <a:t> ONE 4(9): e7002. https://doi.org/10.1371/journal.pone.0007002</a:t>
            </a:r>
          </a:p>
          <a:p>
            <a:endParaRPr lang="en-US" dirty="0"/>
          </a:p>
        </p:txBody>
      </p:sp>
    </p:spTree>
    <p:extLst>
      <p:ext uri="{BB962C8B-B14F-4D97-AF65-F5344CB8AC3E}">
        <p14:creationId xmlns:p14="http://schemas.microsoft.com/office/powerpoint/2010/main" val="3220690763"/>
      </p:ext>
    </p:extLst>
  </p:cSld>
  <p:clrMapOvr>
    <a:masterClrMapping/>
  </p:clrMapOvr>
  <mc:AlternateContent xmlns:mc="http://schemas.openxmlformats.org/markup-compatibility/2006">
    <mc:Choice xmlns:p14="http://schemas.microsoft.com/office/powerpoint/2010/main" Requires="p14">
      <p:transition spd="slow" p14:dur="2000" advTm="66846"/>
    </mc:Choice>
    <mc:Fallback>
      <p:transition spd="slow" advTm="6684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25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A45FEF-2189-CE11-A0D7-678A552092A9}"/>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RFM</a:t>
            </a:r>
          </a:p>
        </p:txBody>
      </p:sp>
      <p:pic>
        <p:nvPicPr>
          <p:cNvPr id="5" name="Content Placeholder 4">
            <a:extLst>
              <a:ext uri="{FF2B5EF4-FFF2-40B4-BE49-F238E27FC236}">
                <a16:creationId xmlns:a16="http://schemas.microsoft.com/office/drawing/2014/main" id="{D6094994-1C24-ADB9-54DE-C60E14C483AD}"/>
              </a:ext>
            </a:extLst>
          </p:cNvPr>
          <p:cNvPicPr>
            <a:picLocks noGrp="1" noChangeAspect="1"/>
          </p:cNvPicPr>
          <p:nvPr>
            <p:ph idx="1"/>
          </p:nvPr>
        </p:nvPicPr>
        <p:blipFill>
          <a:blip r:embed="rId3"/>
          <a:stretch>
            <a:fillRect/>
          </a:stretch>
        </p:blipFill>
        <p:spPr>
          <a:xfrm>
            <a:off x="4207933" y="655793"/>
            <a:ext cx="7347537" cy="5547389"/>
          </a:xfrm>
          <a:prstGeom prst="rect">
            <a:avLst/>
          </a:prstGeom>
        </p:spPr>
      </p:pic>
      <p:sp>
        <p:nvSpPr>
          <p:cNvPr id="3" name="TextBox 2">
            <a:extLst>
              <a:ext uri="{FF2B5EF4-FFF2-40B4-BE49-F238E27FC236}">
                <a16:creationId xmlns:a16="http://schemas.microsoft.com/office/drawing/2014/main" id="{4E9B3F9C-E29B-0ECA-0DEE-98FBC30EB9BB}"/>
              </a:ext>
            </a:extLst>
          </p:cNvPr>
          <p:cNvSpPr txBox="1"/>
          <p:nvPr/>
        </p:nvSpPr>
        <p:spPr>
          <a:xfrm>
            <a:off x="490408" y="3874770"/>
            <a:ext cx="3395792" cy="984885"/>
          </a:xfrm>
          <a:prstGeom prst="rect">
            <a:avLst/>
          </a:prstGeom>
          <a:noFill/>
        </p:spPr>
        <p:txBody>
          <a:bodyPr wrap="square" rtlCol="0">
            <a:spAutoFit/>
          </a:bodyPr>
          <a:lstStyle/>
          <a:p>
            <a:r>
              <a:rPr lang="en-GB" sz="1000" dirty="0"/>
              <a:t>From </a:t>
            </a:r>
            <a:r>
              <a:rPr lang="en-US" sz="1000" dirty="0" err="1"/>
              <a:t>Reuveni</a:t>
            </a:r>
            <a:r>
              <a:rPr lang="en-US" sz="1000" dirty="0"/>
              <a:t> S, </a:t>
            </a:r>
            <a:r>
              <a:rPr lang="en-US" sz="1000" dirty="0" err="1"/>
              <a:t>Meilijson</a:t>
            </a:r>
            <a:r>
              <a:rPr lang="en-US" sz="1000" dirty="0"/>
              <a:t> I, </a:t>
            </a:r>
            <a:r>
              <a:rPr lang="en-US" sz="1000" dirty="0" err="1"/>
              <a:t>Kupiec</a:t>
            </a:r>
            <a:r>
              <a:rPr lang="en-US" sz="1000" dirty="0"/>
              <a:t> M, </a:t>
            </a:r>
            <a:r>
              <a:rPr lang="en-US" sz="1000" dirty="0" err="1"/>
              <a:t>Ruppin</a:t>
            </a:r>
            <a:r>
              <a:rPr lang="en-US" sz="1000" dirty="0"/>
              <a:t> E, </a:t>
            </a:r>
            <a:r>
              <a:rPr lang="en-US" sz="1000" dirty="0" err="1"/>
              <a:t>Tuller</a:t>
            </a:r>
            <a:r>
              <a:rPr lang="en-US" sz="1000" dirty="0"/>
              <a:t> T (2011) Genome-Scale Analysis of Translation Elongation with a Ribosome Flow Model. </a:t>
            </a:r>
            <a:r>
              <a:rPr lang="en-US" sz="1000" dirty="0" err="1"/>
              <a:t>PLoS</a:t>
            </a:r>
            <a:r>
              <a:rPr lang="en-US" sz="1000" dirty="0"/>
              <a:t> </a:t>
            </a:r>
            <a:r>
              <a:rPr lang="en-US" sz="1000" dirty="0" err="1"/>
              <a:t>Comput</a:t>
            </a:r>
            <a:r>
              <a:rPr lang="en-US" sz="1000" dirty="0"/>
              <a:t> Biol 7(9): e1002127. https://doi.org/10.1371/journal.pcbi.1002127</a:t>
            </a:r>
          </a:p>
          <a:p>
            <a:endParaRPr lang="en-US" dirty="0"/>
          </a:p>
        </p:txBody>
      </p:sp>
    </p:spTree>
    <p:extLst>
      <p:ext uri="{BB962C8B-B14F-4D97-AF65-F5344CB8AC3E}">
        <p14:creationId xmlns:p14="http://schemas.microsoft.com/office/powerpoint/2010/main" val="820620365"/>
      </p:ext>
    </p:extLst>
  </p:cSld>
  <p:clrMapOvr>
    <a:masterClrMapping/>
  </p:clrMapOvr>
  <mc:AlternateContent xmlns:mc="http://schemas.openxmlformats.org/markup-compatibility/2006">
    <mc:Choice xmlns:p14="http://schemas.microsoft.com/office/powerpoint/2010/main" Requires="p14">
      <p:transition spd="slow" p14:dur="2000" advTm="52377"/>
    </mc:Choice>
    <mc:Fallback>
      <p:transition spd="slow" advTm="5237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AB937-F0DF-27E1-AE6A-71271B267947}"/>
              </a:ext>
            </a:extLst>
          </p:cNvPr>
          <p:cNvSpPr>
            <a:spLocks noGrp="1"/>
          </p:cNvSpPr>
          <p:nvPr>
            <p:ph type="title"/>
          </p:nvPr>
        </p:nvSpPr>
        <p:spPr/>
        <p:txBody>
          <a:bodyPr/>
          <a:lstStyle/>
          <a:p>
            <a:r>
              <a:rPr lang="en-GB" dirty="0"/>
              <a:t>TASEP</a:t>
            </a:r>
            <a:endParaRPr lang="en-US" dirty="0"/>
          </a:p>
        </p:txBody>
      </p:sp>
      <p:sp>
        <p:nvSpPr>
          <p:cNvPr id="3" name="Content Placeholder 2">
            <a:extLst>
              <a:ext uri="{FF2B5EF4-FFF2-40B4-BE49-F238E27FC236}">
                <a16:creationId xmlns:a16="http://schemas.microsoft.com/office/drawing/2014/main" id="{CA4E11C5-B81E-B762-1E3E-7DF611D92BCD}"/>
              </a:ext>
            </a:extLst>
          </p:cNvPr>
          <p:cNvSpPr>
            <a:spLocks noGrp="1"/>
          </p:cNvSpPr>
          <p:nvPr>
            <p:ph idx="1"/>
          </p:nvPr>
        </p:nvSpPr>
        <p:spPr/>
        <p:txBody>
          <a:bodyPr>
            <a:normAutofit/>
          </a:bodyPr>
          <a:lstStyle/>
          <a:p>
            <a:r>
              <a:rPr lang="en-GB" dirty="0"/>
              <a:t>Method to simulate the movement of ribosomes on the mRNA</a:t>
            </a:r>
          </a:p>
          <a:p>
            <a:r>
              <a:rPr lang="en-GB" dirty="0"/>
              <a:t>Your current state is the ribosome positions along the mRNA</a:t>
            </a:r>
          </a:p>
          <a:p>
            <a:r>
              <a:rPr lang="en-GB" dirty="0"/>
              <a:t>You can transition out of this state by one of the ribosomes moving from one codon to next</a:t>
            </a:r>
          </a:p>
          <a:p>
            <a:r>
              <a:rPr lang="en-GB" dirty="0"/>
              <a:t>The time taken between two elongation steps is drawn from an exponential distribution with the mean being the elongation rate</a:t>
            </a:r>
          </a:p>
          <a:p>
            <a:r>
              <a:rPr lang="en-GB" dirty="0"/>
              <a:t> The ribosome that moves is chosen randomly, proportional to its codon elongation rate</a:t>
            </a:r>
            <a:endParaRPr lang="en-US" dirty="0"/>
          </a:p>
        </p:txBody>
      </p:sp>
    </p:spTree>
    <p:custDataLst>
      <p:tags r:id="rId1"/>
    </p:custDataLst>
    <p:extLst>
      <p:ext uri="{BB962C8B-B14F-4D97-AF65-F5344CB8AC3E}">
        <p14:creationId xmlns:p14="http://schemas.microsoft.com/office/powerpoint/2010/main" val="68599752"/>
      </p:ext>
    </p:extLst>
  </p:cSld>
  <p:clrMapOvr>
    <a:masterClrMapping/>
  </p:clrMapOvr>
  <mc:AlternateContent xmlns:mc="http://schemas.openxmlformats.org/markup-compatibility/2006">
    <mc:Choice xmlns:p14="http://schemas.microsoft.com/office/powerpoint/2010/main" Requires="p14">
      <p:transition spd="slow" p14:dur="2000" advTm="38584"/>
    </mc:Choice>
    <mc:Fallback>
      <p:transition spd="slow" advTm="385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1D7CBD-E085-2FC5-03E4-B2B8FFAEA509}"/>
              </a:ext>
            </a:extLst>
          </p:cNvPr>
          <p:cNvSpPr>
            <a:spLocks noGrp="1"/>
          </p:cNvSpPr>
          <p:nvPr>
            <p:ph type="title"/>
          </p:nvPr>
        </p:nvSpPr>
        <p:spPr>
          <a:xfrm>
            <a:off x="649270" y="506727"/>
            <a:ext cx="3885141" cy="1526741"/>
          </a:xfrm>
        </p:spPr>
        <p:txBody>
          <a:bodyPr>
            <a:normAutofit/>
          </a:bodyPr>
          <a:lstStyle/>
          <a:p>
            <a:pPr algn="r"/>
            <a:r>
              <a:rPr lang="en-GB" sz="3000">
                <a:solidFill>
                  <a:schemeClr val="bg1"/>
                </a:solidFill>
              </a:rPr>
              <a:t>RFM vs TASEP</a:t>
            </a:r>
            <a:endParaRPr lang="en-US" sz="3000">
              <a:solidFill>
                <a:schemeClr val="bg1"/>
              </a:solidFill>
            </a:endParaRPr>
          </a:p>
        </p:txBody>
      </p:sp>
      <p:cxnSp>
        <p:nvCxnSpPr>
          <p:cNvPr id="13" name="Straight Connector 12">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74294A7-0306-7075-ACBB-FA640BF720C4}"/>
              </a:ext>
            </a:extLst>
          </p:cNvPr>
          <p:cNvSpPr>
            <a:spLocks noGrp="1"/>
          </p:cNvSpPr>
          <p:nvPr>
            <p:ph idx="1"/>
          </p:nvPr>
        </p:nvSpPr>
        <p:spPr>
          <a:xfrm>
            <a:off x="4945336" y="506727"/>
            <a:ext cx="6609921" cy="1526741"/>
          </a:xfrm>
        </p:spPr>
        <p:txBody>
          <a:bodyPr anchor="ctr">
            <a:normAutofit/>
          </a:bodyPr>
          <a:lstStyle/>
          <a:p>
            <a:r>
              <a:rPr lang="en-GB" sz="2200" dirty="0">
                <a:solidFill>
                  <a:schemeClr val="bg1"/>
                </a:solidFill>
              </a:rPr>
              <a:t>Takes minutes vs. takes days (depends on number of simulations)</a:t>
            </a:r>
          </a:p>
          <a:p>
            <a:r>
              <a:rPr lang="en-GB" sz="2200" dirty="0">
                <a:solidFill>
                  <a:schemeClr val="bg1"/>
                </a:solidFill>
              </a:rPr>
              <a:t>RFM is the mean-field approximation of TASEP</a:t>
            </a:r>
          </a:p>
          <a:p>
            <a:endParaRPr lang="en-US" sz="2200" dirty="0">
              <a:solidFill>
                <a:schemeClr val="bg1"/>
              </a:solidFill>
            </a:endParaRPr>
          </a:p>
        </p:txBody>
      </p:sp>
      <p:pic>
        <p:nvPicPr>
          <p:cNvPr id="6" name="Picture 5">
            <a:extLst>
              <a:ext uri="{FF2B5EF4-FFF2-40B4-BE49-F238E27FC236}">
                <a16:creationId xmlns:a16="http://schemas.microsoft.com/office/drawing/2014/main" id="{3C18DE04-23E6-5C02-D42E-5B47C3E2BC26}"/>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393308" y="2883477"/>
            <a:ext cx="5559480" cy="3029916"/>
          </a:xfrm>
          <a:prstGeom prst="rect">
            <a:avLst/>
          </a:prstGeom>
          <a:noFill/>
        </p:spPr>
      </p:pic>
      <p:pic>
        <p:nvPicPr>
          <p:cNvPr id="5" name="Picture 4">
            <a:extLst>
              <a:ext uri="{FF2B5EF4-FFF2-40B4-BE49-F238E27FC236}">
                <a16:creationId xmlns:a16="http://schemas.microsoft.com/office/drawing/2014/main" id="{AD666442-51B6-EB28-0EDA-9EAB411C1FFB}"/>
              </a:ext>
            </a:extLst>
          </p:cNvPr>
          <p:cNvPicPr>
            <a:picLocks noChangeAspect="1"/>
          </p:cNvPicPr>
          <p:nvPr/>
        </p:nvPicPr>
        <p:blipFill>
          <a:blip r:embed="rId4"/>
          <a:stretch>
            <a:fillRect/>
          </a:stretch>
        </p:blipFill>
        <p:spPr>
          <a:xfrm>
            <a:off x="6558740" y="2527997"/>
            <a:ext cx="4932947" cy="3749040"/>
          </a:xfrm>
          <a:prstGeom prst="rect">
            <a:avLst/>
          </a:prstGeom>
        </p:spPr>
      </p:pic>
      <p:sp>
        <p:nvSpPr>
          <p:cNvPr id="4" name="TextBox 3">
            <a:extLst>
              <a:ext uri="{FF2B5EF4-FFF2-40B4-BE49-F238E27FC236}">
                <a16:creationId xmlns:a16="http://schemas.microsoft.com/office/drawing/2014/main" id="{FA824D5E-D71C-409B-234A-15EA58385DCC}"/>
              </a:ext>
            </a:extLst>
          </p:cNvPr>
          <p:cNvSpPr txBox="1"/>
          <p:nvPr/>
        </p:nvSpPr>
        <p:spPr>
          <a:xfrm>
            <a:off x="232045" y="6505069"/>
            <a:ext cx="10802432" cy="677108"/>
          </a:xfrm>
          <a:prstGeom prst="rect">
            <a:avLst/>
          </a:prstGeom>
          <a:noFill/>
        </p:spPr>
        <p:txBody>
          <a:bodyPr wrap="square" rtlCol="0">
            <a:spAutoFit/>
          </a:bodyPr>
          <a:lstStyle/>
          <a:p>
            <a:r>
              <a:rPr lang="en-GB" sz="1000" dirty="0"/>
              <a:t>From </a:t>
            </a:r>
            <a:r>
              <a:rPr lang="en-US" sz="1000" dirty="0" err="1"/>
              <a:t>Reuveni</a:t>
            </a:r>
            <a:r>
              <a:rPr lang="en-US" sz="1000" dirty="0"/>
              <a:t> S, </a:t>
            </a:r>
            <a:r>
              <a:rPr lang="en-US" sz="1000" dirty="0" err="1"/>
              <a:t>Meilijson</a:t>
            </a:r>
            <a:r>
              <a:rPr lang="en-US" sz="1000" dirty="0"/>
              <a:t> I, </a:t>
            </a:r>
            <a:r>
              <a:rPr lang="en-US" sz="1000" dirty="0" err="1"/>
              <a:t>Kupiec</a:t>
            </a:r>
            <a:r>
              <a:rPr lang="en-US" sz="1000" dirty="0"/>
              <a:t> M, </a:t>
            </a:r>
            <a:r>
              <a:rPr lang="en-US" sz="1000" dirty="0" err="1"/>
              <a:t>Ruppin</a:t>
            </a:r>
            <a:r>
              <a:rPr lang="en-US" sz="1000" dirty="0"/>
              <a:t> E, </a:t>
            </a:r>
            <a:r>
              <a:rPr lang="en-US" sz="1000" dirty="0" err="1"/>
              <a:t>Tuller</a:t>
            </a:r>
            <a:r>
              <a:rPr lang="en-US" sz="1000" dirty="0"/>
              <a:t> T (2011) Genome-Scale Analysis of Translation Elongation with a Ribosome Flow Model. </a:t>
            </a:r>
            <a:r>
              <a:rPr lang="en-US" sz="1000" dirty="0" err="1"/>
              <a:t>PLoS</a:t>
            </a:r>
            <a:r>
              <a:rPr lang="en-US" sz="1000" dirty="0"/>
              <a:t> </a:t>
            </a:r>
            <a:r>
              <a:rPr lang="en-US" sz="1000" dirty="0" err="1"/>
              <a:t>Comput</a:t>
            </a:r>
            <a:r>
              <a:rPr lang="en-US" sz="1000" dirty="0"/>
              <a:t> Biol 7(9): e1002127. https://doi.org/10.1371/journal.pcbi.1002127</a:t>
            </a:r>
          </a:p>
          <a:p>
            <a:endParaRPr lang="en-US" dirty="0"/>
          </a:p>
        </p:txBody>
      </p:sp>
    </p:spTree>
    <p:extLst>
      <p:ext uri="{BB962C8B-B14F-4D97-AF65-F5344CB8AC3E}">
        <p14:creationId xmlns:p14="http://schemas.microsoft.com/office/powerpoint/2010/main" val="452129668"/>
      </p:ext>
    </p:extLst>
  </p:cSld>
  <p:clrMapOvr>
    <a:masterClrMapping/>
  </p:clrMapOvr>
  <mc:AlternateContent xmlns:mc="http://schemas.openxmlformats.org/markup-compatibility/2006">
    <mc:Choice xmlns:p14="http://schemas.microsoft.com/office/powerpoint/2010/main" Requires="p14">
      <p:transition spd="slow" p14:dur="2000" advTm="36670"/>
    </mc:Choice>
    <mc:Fallback>
      <p:transition spd="slow" advTm="3667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2.9|49.5|19|31.9|39.7|33.2"/>
</p:tagLst>
</file>

<file path=ppt/tags/tag2.xml><?xml version="1.0" encoding="utf-8"?>
<p:tagLst xmlns:a="http://schemas.openxmlformats.org/drawingml/2006/main" xmlns:r="http://schemas.openxmlformats.org/officeDocument/2006/relationships" xmlns:p="http://schemas.openxmlformats.org/presentationml/2006/main">
  <p:tag name="TIMING" val="|0.3|0.1|0.1|0.1|0.1"/>
</p:tagLst>
</file>

<file path=ppt/tags/tag3.xml><?xml version="1.0" encoding="utf-8"?>
<p:tagLst xmlns:a="http://schemas.openxmlformats.org/drawingml/2006/main" xmlns:r="http://schemas.openxmlformats.org/officeDocument/2006/relationships" xmlns:p="http://schemas.openxmlformats.org/presentationml/2006/main">
  <p:tag name="TIMING" val="|0.7|11|1.4|22.3"/>
</p:tagLst>
</file>

<file path=ppt/tags/tag4.xml><?xml version="1.0" encoding="utf-8"?>
<p:tagLst xmlns:a="http://schemas.openxmlformats.org/drawingml/2006/main" xmlns:r="http://schemas.openxmlformats.org/officeDocument/2006/relationships" xmlns:p="http://schemas.openxmlformats.org/presentationml/2006/main">
  <p:tag name="TIMING" val="|0.5|0.3|0.1"/>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13854</TotalTime>
  <Words>5811</Words>
  <Application>Microsoft Office PowerPoint</Application>
  <PresentationFormat>Widescreen</PresentationFormat>
  <Paragraphs>303</Paragraphs>
  <Slides>51</Slides>
  <Notes>37</Notes>
  <HiddenSlides>13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51</vt:i4>
      </vt:variant>
    </vt:vector>
  </HeadingPairs>
  <TitlesOfParts>
    <vt:vector size="61" baseType="lpstr">
      <vt:lpstr>Arial</vt:lpstr>
      <vt:lpstr>BlinkMacSystemFont</vt:lpstr>
      <vt:lpstr>Calibri</vt:lpstr>
      <vt:lpstr>Calibri Light</vt:lpstr>
      <vt:lpstr>Cambria Math</vt:lpstr>
      <vt:lpstr>Century Gothic</vt:lpstr>
      <vt:lpstr>Helvetica</vt:lpstr>
      <vt:lpstr>Wingdings 3</vt:lpstr>
      <vt:lpstr>Office Theme</vt:lpstr>
      <vt:lpstr>Ion Boardroom</vt:lpstr>
      <vt:lpstr>StoCellAtor</vt:lpstr>
      <vt:lpstr>A few concepts in whole-cell modelling for synthetic biology…</vt:lpstr>
      <vt:lpstr>Corse graining </vt:lpstr>
      <vt:lpstr>Steady-state</vt:lpstr>
      <vt:lpstr>Codon optimization</vt:lpstr>
      <vt:lpstr>Effect of synonymous mutations</vt:lpstr>
      <vt:lpstr>RFM</vt:lpstr>
      <vt:lpstr>TASEP</vt:lpstr>
      <vt:lpstr>RFM vs TASEP</vt:lpstr>
      <vt:lpstr>Burden on the cell</vt:lpstr>
      <vt:lpstr>Burden reduces growth rate (Figure from Borkowski et al., Curr. Op. Mic. 2016)</vt:lpstr>
      <vt:lpstr>RFM with ribosome pool</vt:lpstr>
      <vt:lpstr>So why we need TASEP?</vt:lpstr>
      <vt:lpstr>Turbidostat and exponential growth</vt:lpstr>
      <vt:lpstr>If we had a model</vt:lpstr>
      <vt:lpstr>What’s the novelty in StoCellAtor</vt:lpstr>
      <vt:lpstr>PowerPoint Presentation</vt:lpstr>
      <vt:lpstr>Model burden of heterologous transcript on cell </vt:lpstr>
      <vt:lpstr>https://www.youtube.com/watch?v=EPMutCumilk&amp;feature=youtu.be </vt:lpstr>
      <vt:lpstr>Simple applications</vt:lpstr>
      <vt:lpstr>Factors affecting growth and production rate, Burden</vt:lpstr>
      <vt:lpstr>Model validation </vt:lpstr>
      <vt:lpstr>PowerPoint Presentation</vt:lpstr>
      <vt:lpstr>Methods</vt:lpstr>
      <vt:lpstr>The code</vt:lpstr>
      <vt:lpstr>Convergence </vt:lpstr>
      <vt:lpstr>Results</vt:lpstr>
      <vt:lpstr>PowerPoint Presentation</vt:lpstr>
      <vt:lpstr>Plot showing 0.03 vs 0.005</vt:lpstr>
      <vt:lpstr>Longer protein takes more resources</vt:lpstr>
      <vt:lpstr>Ribosome at beginning vs end</vt:lpstr>
      <vt:lpstr>Ribosomes queuing vs. growth rate</vt:lpstr>
      <vt:lpstr>PowerPoint Presentation</vt:lpstr>
      <vt:lpstr>What we learnt – Plots – Summary</vt:lpstr>
      <vt:lpstr>PowerPoint Presentation</vt:lpstr>
      <vt:lpstr>Graph Explanation - Summary</vt:lpstr>
      <vt:lpstr>Future</vt:lpstr>
      <vt:lpstr>Acknowledgements</vt:lpstr>
      <vt:lpstr>References</vt:lpstr>
      <vt:lpstr>Additional results with multiple slow codons – Case study 1</vt:lpstr>
      <vt:lpstr>Only one slow codon vs. second slow codon </vt:lpstr>
      <vt:lpstr>Second slow codon at position 1 vs position 5</vt:lpstr>
      <vt:lpstr>Additional results with multiple slow codons –  Case study 2</vt:lpstr>
      <vt:lpstr>Slow codon at beginning vs lower RBS </vt:lpstr>
      <vt:lpstr>Slow codon at beginning vs not</vt:lpstr>
      <vt:lpstr>Additional results with multiple slow codons – Case study 3</vt:lpstr>
      <vt:lpstr>Slow codon at beginning vs lower RBS</vt:lpstr>
      <vt:lpstr>Slow codon at beginning vs not</vt:lpstr>
      <vt:lpstr>tAI</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StoCellAtor</dc:title>
  <dc:creator>Péter Sárvári</dc:creator>
  <cp:lastModifiedBy>Péter Sárvári</cp:lastModifiedBy>
  <cp:revision>143</cp:revision>
  <dcterms:created xsi:type="dcterms:W3CDTF">2022-10-30T17:33:40Z</dcterms:created>
  <dcterms:modified xsi:type="dcterms:W3CDTF">2022-11-13T22:59:01Z</dcterms:modified>
</cp:coreProperties>
</file>